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4-3.png>
</file>

<file path=ppt/media/image-4-4.png>
</file>

<file path=ppt/media/image-4-5.png>
</file>

<file path=ppt/media/image-5-1.png>
</file>

<file path=ppt/media/image-5-2.png>
</file>

<file path=ppt/media/image-6-1.png>
</file>

<file path=ppt/media/image-6-2.png>
</file>

<file path=ppt/media/image-7-1.png>
</file>

<file path=ppt/media/image-7-2.png>
</file>

<file path=ppt/media/image-7-3.png>
</file>

<file path=ppt/media/image-7-4.png>
</file>

<file path=ppt/media/image-7-5.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7" Type="http://schemas.openxmlformats.org/officeDocument/2006/relationships/slideLayout" Target="../slideLayouts/slideLayout1.xml"/><Relationship Id="rId8"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7" Type="http://schemas.openxmlformats.org/officeDocument/2006/relationships/slideLayout" Target="../slideLayouts/slideLayout1.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679025"/>
            <a:ext cx="5715000" cy="833199"/>
          </a:xfrm>
          <a:prstGeom prst="rect">
            <a:avLst/>
          </a:prstGeom>
          <a:noFill/>
          <a:ln/>
        </p:spPr>
        <p:txBody>
          <a:bodyPr wrap="none" rtlCol="0" anchor="t"/>
          <a:lstStyle/>
          <a:p>
            <a:pPr indent="0" marL="0">
              <a:lnSpc>
                <a:spcPts val="6561"/>
              </a:lnSpc>
              <a:buNone/>
            </a:pPr>
            <a:r>
              <a:rPr lang="en-US" sz="5249" b="1" dirty="0">
                <a:solidFill>
                  <a:srgbClr val="FFFFFF"/>
                </a:solidFill>
                <a:latin typeface="Nunito" pitchFamily="34" charset="0"/>
                <a:ea typeface="Nunito" pitchFamily="34" charset="-122"/>
                <a:cs typeface="Nunito" pitchFamily="34" charset="-120"/>
              </a:rPr>
              <a:t>Agile 12 Principles</a:t>
            </a:r>
            <a:endParaRPr lang="en-US" sz="5249" dirty="0"/>
          </a:p>
        </p:txBody>
      </p:sp>
      <p:sp>
        <p:nvSpPr>
          <p:cNvPr id="6" name="Text 2"/>
          <p:cNvSpPr/>
          <p:nvPr/>
        </p:nvSpPr>
        <p:spPr>
          <a:xfrm>
            <a:off x="6319599" y="3845481"/>
            <a:ext cx="7477601"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In this presentation, we will explore the 12 principles of Agile, understand the Agile mindset, and learn how these principles enhance collaboration and productivity.</a:t>
            </a:r>
            <a:endParaRPr lang="en-US" sz="1750" dirty="0"/>
          </a:p>
        </p:txBody>
      </p:sp>
      <p:sp>
        <p:nvSpPr>
          <p:cNvPr id="7" name="Shape 3"/>
          <p:cNvSpPr/>
          <p:nvPr/>
        </p:nvSpPr>
        <p:spPr>
          <a:xfrm>
            <a:off x="6319599" y="5178266"/>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6327219" y="5185886"/>
            <a:ext cx="340162" cy="340162"/>
          </a:xfrm>
          <a:prstGeom prst="rect">
            <a:avLst/>
          </a:prstGeom>
        </p:spPr>
      </p:pic>
      <p:sp>
        <p:nvSpPr>
          <p:cNvPr id="9" name="Text 4"/>
          <p:cNvSpPr/>
          <p:nvPr/>
        </p:nvSpPr>
        <p:spPr>
          <a:xfrm>
            <a:off x="6786086" y="5161598"/>
            <a:ext cx="1676400" cy="388858"/>
          </a:xfrm>
          <a:prstGeom prst="rect">
            <a:avLst/>
          </a:prstGeom>
          <a:noFill/>
          <a:ln/>
        </p:spPr>
        <p:txBody>
          <a:bodyPr wrap="none" rtlCol="0" anchor="t"/>
          <a:lstStyle/>
          <a:p>
            <a:pPr algn="l" indent="0" marL="0">
              <a:lnSpc>
                <a:spcPts val="3062"/>
              </a:lnSpc>
              <a:buNone/>
            </a:pPr>
            <a:r>
              <a:rPr lang="en-US" sz="2187" b="1" dirty="0">
                <a:solidFill>
                  <a:srgbClr val="FFFFFF"/>
                </a:solidFill>
                <a:latin typeface="PT Sans" pitchFamily="34" charset="0"/>
                <a:ea typeface="PT Sans" pitchFamily="34" charset="-122"/>
                <a:cs typeface="PT Sans" pitchFamily="34" charset="-120"/>
              </a:rPr>
              <a:t>by vijay kumar</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16117729"/>
          </a:xfrm>
          <a:prstGeom prst="rect">
            <a:avLst/>
          </a:prstGeom>
          <a:solidFill>
            <a:srgbClr val="00002E">
              <a:alpha val="75000"/>
            </a:srgbClr>
          </a:solidFill>
          <a:ln w="38814">
            <a:solidFill>
              <a:srgbClr val="262654"/>
            </a:solidFill>
            <a:prstDash val="solid"/>
          </a:ln>
        </p:spPr>
      </p:sp>
      <p:pic>
        <p:nvPicPr>
          <p:cNvPr id="4" name="Image 1" descr="preencoded.png">    </p:cNvPr>
          <p:cNvPicPr>
            <a:picLocks noChangeAspect="1"/>
          </p:cNvPicPr>
          <p:nvPr/>
        </p:nvPicPr>
        <p:blipFill>
          <a:blip r:embed="rId2"/>
          <a:stretch>
            <a:fillRect/>
          </a:stretch>
        </p:blipFill>
        <p:spPr>
          <a:xfrm>
            <a:off x="0" y="0"/>
            <a:ext cx="14630400" cy="16117729"/>
          </a:xfrm>
          <a:prstGeom prst="rect">
            <a:avLst/>
          </a:prstGeom>
        </p:spPr>
      </p:pic>
      <p:sp>
        <p:nvSpPr>
          <p:cNvPr id="5" name="Shape 1"/>
          <p:cNvSpPr/>
          <p:nvPr/>
        </p:nvSpPr>
        <p:spPr>
          <a:xfrm>
            <a:off x="0" y="0"/>
            <a:ext cx="14630400" cy="16117729"/>
          </a:xfrm>
          <a:prstGeom prst="rect">
            <a:avLst/>
          </a:prstGeom>
          <a:solidFill>
            <a:srgbClr val="00002E">
              <a:alpha val="80000"/>
            </a:srgbClr>
          </a:solidFill>
          <a:ln/>
        </p:spPr>
      </p:sp>
      <p:sp>
        <p:nvSpPr>
          <p:cNvPr id="6" name="Text 2"/>
          <p:cNvSpPr/>
          <p:nvPr/>
        </p:nvSpPr>
        <p:spPr>
          <a:xfrm>
            <a:off x="3838456" y="427673"/>
            <a:ext cx="6953488" cy="972026"/>
          </a:xfrm>
          <a:prstGeom prst="rect">
            <a:avLst/>
          </a:prstGeom>
          <a:noFill/>
          <a:ln/>
        </p:spPr>
        <p:txBody>
          <a:bodyPr wrap="square" rtlCol="0" anchor="t"/>
          <a:lstStyle/>
          <a:p>
            <a:pPr indent="0" marL="0">
              <a:lnSpc>
                <a:spcPts val="3827"/>
              </a:lnSpc>
              <a:buNone/>
            </a:pPr>
            <a:r>
              <a:rPr lang="en-US" sz="3062" b="1" dirty="0">
                <a:solidFill>
                  <a:srgbClr val="FFFFFF"/>
                </a:solidFill>
                <a:latin typeface="Nunito" pitchFamily="34" charset="0"/>
                <a:ea typeface="Nunito" pitchFamily="34" charset="-122"/>
                <a:cs typeface="Nunito" pitchFamily="34" charset="-120"/>
              </a:rPr>
              <a:t>Agile Principles for Software Development</a:t>
            </a:r>
            <a:endParaRPr lang="en-US" sz="3062" dirty="0"/>
          </a:p>
        </p:txBody>
      </p:sp>
      <p:sp>
        <p:nvSpPr>
          <p:cNvPr id="7" name="Text 3"/>
          <p:cNvSpPr/>
          <p:nvPr/>
        </p:nvSpPr>
        <p:spPr>
          <a:xfrm>
            <a:off x="4087297" y="1632942"/>
            <a:ext cx="6704648" cy="746165"/>
          </a:xfrm>
          <a:prstGeom prst="rect">
            <a:avLst/>
          </a:prstGeom>
          <a:noFill/>
          <a:ln/>
        </p:spPr>
        <p:txBody>
          <a:bodyPr wrap="square" rtlCol="0" anchor="t"/>
          <a:lstStyle/>
          <a:p>
            <a:pPr algn="l" marL="342900" indent="-342900">
              <a:lnSpc>
                <a:spcPts val="1960"/>
              </a:lnSpc>
              <a:buSzPct val="100000"/>
              <a:buFont typeface="+mj-lt"/>
              <a:buAutoNum type="arabicPeriod" startAt="1"/>
            </a:pPr>
            <a:r>
              <a:rPr lang="en-US" sz="1225" b="1" dirty="0">
                <a:solidFill>
                  <a:srgbClr val="FFFFFF"/>
                </a:solidFill>
                <a:latin typeface="PT Sans" pitchFamily="34" charset="0"/>
                <a:ea typeface="PT Sans" pitchFamily="34" charset="-122"/>
                <a:cs typeface="PT Sans" pitchFamily="34" charset="-120"/>
              </a:rPr>
              <a:t>Customer Satisfaction:</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Our highest priority is to satisfy the customer through early and continuous delivery of valuable software. Example: A software team releases a basic version of an app for user feedback. Iteratively, they add features based on customer suggestions, ensuring ongoing satisfaction.</a:t>
            </a:r>
            <a:endParaRPr lang="en-US" sz="1225" dirty="0"/>
          </a:p>
        </p:txBody>
      </p:sp>
      <p:sp>
        <p:nvSpPr>
          <p:cNvPr id="8" name="Text 4"/>
          <p:cNvSpPr/>
          <p:nvPr/>
        </p:nvSpPr>
        <p:spPr>
          <a:xfrm>
            <a:off x="4087297" y="2441258"/>
            <a:ext cx="6704648" cy="746165"/>
          </a:xfrm>
          <a:prstGeom prst="rect">
            <a:avLst/>
          </a:prstGeom>
          <a:noFill/>
          <a:ln/>
        </p:spPr>
        <p:txBody>
          <a:bodyPr wrap="square" rtlCol="0" anchor="t"/>
          <a:lstStyle/>
          <a:p>
            <a:pPr algn="l" marL="342900" indent="-342900">
              <a:lnSpc>
                <a:spcPts val="1960"/>
              </a:lnSpc>
              <a:buSzPct val="100000"/>
              <a:buFont typeface="+mj-lt"/>
              <a:buAutoNum type="arabicPeriod" startAt="2"/>
            </a:pPr>
            <a:r>
              <a:rPr lang="en-US" sz="1225" b="1" dirty="0">
                <a:solidFill>
                  <a:srgbClr val="FFFFFF"/>
                </a:solidFill>
                <a:latin typeface="PT Sans" pitchFamily="34" charset="0"/>
                <a:ea typeface="PT Sans" pitchFamily="34" charset="-122"/>
                <a:cs typeface="PT Sans" pitchFamily="34" charset="-120"/>
              </a:rPr>
              <a:t>Welcome Change:</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Welcome changing requirements, even late in development. Agile processes harness change for the customer's competitive advantage. Example: A product team adapts to new market trends, modifying their e-commerce platform to incorporate the latest payment methods.</a:t>
            </a:r>
            <a:endParaRPr lang="en-US" sz="1225" dirty="0"/>
          </a:p>
        </p:txBody>
      </p:sp>
      <p:sp>
        <p:nvSpPr>
          <p:cNvPr id="9" name="Text 5"/>
          <p:cNvSpPr/>
          <p:nvPr/>
        </p:nvSpPr>
        <p:spPr>
          <a:xfrm>
            <a:off x="4087297" y="3249573"/>
            <a:ext cx="6704648" cy="746165"/>
          </a:xfrm>
          <a:prstGeom prst="rect">
            <a:avLst/>
          </a:prstGeom>
          <a:noFill/>
          <a:ln/>
        </p:spPr>
        <p:txBody>
          <a:bodyPr wrap="square" rtlCol="0" anchor="t"/>
          <a:lstStyle/>
          <a:p>
            <a:pPr algn="l" marL="342900" indent="-342900">
              <a:lnSpc>
                <a:spcPts val="1960"/>
              </a:lnSpc>
              <a:buSzPct val="100000"/>
              <a:buFont typeface="+mj-lt"/>
              <a:buAutoNum type="arabicPeriod" startAt="3"/>
            </a:pPr>
            <a:r>
              <a:rPr lang="en-US" sz="1225" b="1" dirty="0">
                <a:solidFill>
                  <a:srgbClr val="FFFFFF"/>
                </a:solidFill>
                <a:latin typeface="PT Sans" pitchFamily="34" charset="0"/>
                <a:ea typeface="PT Sans" pitchFamily="34" charset="-122"/>
                <a:cs typeface="PT Sans" pitchFamily="34" charset="-120"/>
              </a:rPr>
              <a:t>Frequent Deliveries:</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Deliver working software frequently, with a preference for the shortest timescale. Example: A software team completes and delivers functional updates to an online learning platform every two weeks, ensuring continuous improvements.</a:t>
            </a:r>
            <a:endParaRPr lang="en-US" sz="1225" dirty="0"/>
          </a:p>
        </p:txBody>
      </p:sp>
      <p:sp>
        <p:nvSpPr>
          <p:cNvPr id="10" name="Text 6"/>
          <p:cNvSpPr/>
          <p:nvPr/>
        </p:nvSpPr>
        <p:spPr>
          <a:xfrm>
            <a:off x="4087297" y="4057888"/>
            <a:ext cx="6704648" cy="746165"/>
          </a:xfrm>
          <a:prstGeom prst="rect">
            <a:avLst/>
          </a:prstGeom>
          <a:noFill/>
          <a:ln/>
        </p:spPr>
        <p:txBody>
          <a:bodyPr wrap="square" rtlCol="0" anchor="t"/>
          <a:lstStyle/>
          <a:p>
            <a:pPr algn="l" marL="342900" indent="-342900">
              <a:lnSpc>
                <a:spcPts val="1960"/>
              </a:lnSpc>
              <a:buSzPct val="100000"/>
              <a:buFont typeface="+mj-lt"/>
              <a:buAutoNum type="arabicPeriod" startAt="4"/>
            </a:pPr>
            <a:r>
              <a:rPr lang="en-US" sz="1225" b="1" dirty="0">
                <a:solidFill>
                  <a:srgbClr val="FFFFFF"/>
                </a:solidFill>
                <a:latin typeface="PT Sans" pitchFamily="34" charset="0"/>
                <a:ea typeface="PT Sans" pitchFamily="34" charset="-122"/>
                <a:cs typeface="PT Sans" pitchFamily="34" charset="-120"/>
              </a:rPr>
              <a:t>Collaboration:</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Business people and developers must work together daily throughout the project. Example: Continuous interaction between developers and stakeholders ensures alignment on project goals and avoids misinterpretations.</a:t>
            </a:r>
            <a:endParaRPr lang="en-US" sz="1225" dirty="0"/>
          </a:p>
        </p:txBody>
      </p:sp>
      <p:sp>
        <p:nvSpPr>
          <p:cNvPr id="11" name="Text 7"/>
          <p:cNvSpPr/>
          <p:nvPr/>
        </p:nvSpPr>
        <p:spPr>
          <a:xfrm>
            <a:off x="4087297" y="4866203"/>
            <a:ext cx="6704648" cy="746165"/>
          </a:xfrm>
          <a:prstGeom prst="rect">
            <a:avLst/>
          </a:prstGeom>
          <a:noFill/>
          <a:ln/>
        </p:spPr>
        <p:txBody>
          <a:bodyPr wrap="square" rtlCol="0" anchor="t"/>
          <a:lstStyle/>
          <a:p>
            <a:pPr algn="l" marL="342900" indent="-342900">
              <a:lnSpc>
                <a:spcPts val="1960"/>
              </a:lnSpc>
              <a:buSzPct val="100000"/>
              <a:buFont typeface="+mj-lt"/>
              <a:buAutoNum type="arabicPeriod" startAt="5"/>
            </a:pPr>
            <a:r>
              <a:rPr lang="en-US" sz="1225" b="1" dirty="0">
                <a:solidFill>
                  <a:srgbClr val="FFFFFF"/>
                </a:solidFill>
                <a:latin typeface="PT Sans" pitchFamily="34" charset="0"/>
                <a:ea typeface="PT Sans" pitchFamily="34" charset="-122"/>
                <a:cs typeface="PT Sans" pitchFamily="34" charset="-120"/>
              </a:rPr>
              <a:t>Supportive Environment:</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Build projects around motivated individuals. Give them the environment and support they need and trust them to get the job done. Example: Empowering teams with decision-making authority encourages ownership and boosts productivity.</a:t>
            </a:r>
            <a:endParaRPr lang="en-US" sz="1225" dirty="0"/>
          </a:p>
        </p:txBody>
      </p:sp>
      <p:sp>
        <p:nvSpPr>
          <p:cNvPr id="12" name="Text 8"/>
          <p:cNvSpPr/>
          <p:nvPr/>
        </p:nvSpPr>
        <p:spPr>
          <a:xfrm>
            <a:off x="4087297" y="5674519"/>
            <a:ext cx="6704648" cy="746165"/>
          </a:xfrm>
          <a:prstGeom prst="rect">
            <a:avLst/>
          </a:prstGeom>
          <a:noFill/>
          <a:ln/>
        </p:spPr>
        <p:txBody>
          <a:bodyPr wrap="square" rtlCol="0" anchor="t"/>
          <a:lstStyle/>
          <a:p>
            <a:pPr algn="l" marL="342900" indent="-342900">
              <a:lnSpc>
                <a:spcPts val="1960"/>
              </a:lnSpc>
              <a:buSzPct val="100000"/>
              <a:buFont typeface="+mj-lt"/>
              <a:buAutoNum type="arabicPeriod" startAt="6"/>
            </a:pPr>
            <a:r>
              <a:rPr lang="en-US" sz="1225" b="1" dirty="0">
                <a:solidFill>
                  <a:srgbClr val="FFFFFF"/>
                </a:solidFill>
                <a:latin typeface="PT Sans" pitchFamily="34" charset="0"/>
                <a:ea typeface="PT Sans" pitchFamily="34" charset="-122"/>
                <a:cs typeface="PT Sans" pitchFamily="34" charset="-120"/>
              </a:rPr>
              <a:t>Face-to-Face Conversations:</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The most efficient and effective method of conveying information to and within a development team is face-to-face conversation. Example: Regular in-person meetings among team members promote better understanding and quicker issue resolution.</a:t>
            </a:r>
            <a:endParaRPr lang="en-US" sz="1225" dirty="0"/>
          </a:p>
        </p:txBody>
      </p:sp>
      <p:sp>
        <p:nvSpPr>
          <p:cNvPr id="13" name="Text 9"/>
          <p:cNvSpPr/>
          <p:nvPr/>
        </p:nvSpPr>
        <p:spPr>
          <a:xfrm>
            <a:off x="4087297" y="6482834"/>
            <a:ext cx="6704648" cy="746165"/>
          </a:xfrm>
          <a:prstGeom prst="rect">
            <a:avLst/>
          </a:prstGeom>
          <a:noFill/>
          <a:ln/>
        </p:spPr>
        <p:txBody>
          <a:bodyPr wrap="square" rtlCol="0" anchor="t"/>
          <a:lstStyle/>
          <a:p>
            <a:pPr algn="l" marL="342900" indent="-342900">
              <a:lnSpc>
                <a:spcPts val="1960"/>
              </a:lnSpc>
              <a:buSzPct val="100000"/>
              <a:buFont typeface="+mj-lt"/>
              <a:buAutoNum type="arabicPeriod" startAt="7"/>
            </a:pPr>
            <a:r>
              <a:rPr lang="en-US" sz="1225" b="1" dirty="0">
                <a:solidFill>
                  <a:srgbClr val="FFFFFF"/>
                </a:solidFill>
                <a:latin typeface="PT Sans" pitchFamily="34" charset="0"/>
                <a:ea typeface="PT Sans" pitchFamily="34" charset="-122"/>
                <a:cs typeface="PT Sans" pitchFamily="34" charset="-120"/>
              </a:rPr>
              <a:t>Progress Measurement:</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Working software is the primary measure of progress. Example: Tracking progress based on functional software delivered rather than solely on tasks completed ensures tangible value.</a:t>
            </a:r>
            <a:endParaRPr lang="en-US" sz="1225" dirty="0"/>
          </a:p>
        </p:txBody>
      </p:sp>
      <p:sp>
        <p:nvSpPr>
          <p:cNvPr id="14" name="Text 10"/>
          <p:cNvSpPr/>
          <p:nvPr/>
        </p:nvSpPr>
        <p:spPr>
          <a:xfrm>
            <a:off x="4087297" y="7291149"/>
            <a:ext cx="6704648" cy="746165"/>
          </a:xfrm>
          <a:prstGeom prst="rect">
            <a:avLst/>
          </a:prstGeom>
          <a:noFill/>
          <a:ln/>
        </p:spPr>
        <p:txBody>
          <a:bodyPr wrap="square" rtlCol="0" anchor="t"/>
          <a:lstStyle/>
          <a:p>
            <a:pPr algn="l" marL="342900" indent="-342900">
              <a:lnSpc>
                <a:spcPts val="1960"/>
              </a:lnSpc>
              <a:buSzPct val="100000"/>
              <a:buFont typeface="+mj-lt"/>
              <a:buAutoNum type="arabicPeriod" startAt="8"/>
            </a:pPr>
            <a:r>
              <a:rPr lang="en-US" sz="1225" b="1" dirty="0">
                <a:solidFill>
                  <a:srgbClr val="FFFFFF"/>
                </a:solidFill>
                <a:latin typeface="PT Sans" pitchFamily="34" charset="0"/>
                <a:ea typeface="PT Sans" pitchFamily="34" charset="-122"/>
                <a:cs typeface="PT Sans" pitchFamily="34" charset="-120"/>
              </a:rPr>
              <a:t>Sustainable Pace:</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Agile processes promote sustainable development. The sponsors, developers, and users should be able to maintain a constant pace indefinitely. Example: Avoiding burnout by maintaining a steady, sustainable workflow throughout the project duration.</a:t>
            </a:r>
            <a:endParaRPr lang="en-US" sz="1225" dirty="0"/>
          </a:p>
        </p:txBody>
      </p:sp>
      <p:sp>
        <p:nvSpPr>
          <p:cNvPr id="15" name="Text 11"/>
          <p:cNvSpPr/>
          <p:nvPr/>
        </p:nvSpPr>
        <p:spPr>
          <a:xfrm>
            <a:off x="4087297" y="8099465"/>
            <a:ext cx="6704648" cy="746165"/>
          </a:xfrm>
          <a:prstGeom prst="rect">
            <a:avLst/>
          </a:prstGeom>
          <a:noFill/>
          <a:ln/>
        </p:spPr>
        <p:txBody>
          <a:bodyPr wrap="square" rtlCol="0" anchor="t"/>
          <a:lstStyle/>
          <a:p>
            <a:pPr algn="l" marL="342900" indent="-342900">
              <a:lnSpc>
                <a:spcPts val="1960"/>
              </a:lnSpc>
              <a:buSzPct val="100000"/>
              <a:buFont typeface="+mj-lt"/>
              <a:buAutoNum type="arabicPeriod" startAt="9"/>
            </a:pPr>
            <a:r>
              <a:rPr lang="en-US" sz="1225" b="1" dirty="0">
                <a:solidFill>
                  <a:srgbClr val="FFFFFF"/>
                </a:solidFill>
                <a:latin typeface="PT Sans" pitchFamily="34" charset="0"/>
                <a:ea typeface="PT Sans" pitchFamily="34" charset="-122"/>
                <a:cs typeface="PT Sans" pitchFamily="34" charset="-120"/>
              </a:rPr>
              <a:t>Continuous Excellence:</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Continuous attention to technical excellence and good design enhances agility. Example: Regular code reviews and refactoring sessions ensure high-quality software and maintainability.</a:t>
            </a:r>
            <a:endParaRPr lang="en-US" sz="1225" dirty="0"/>
          </a:p>
        </p:txBody>
      </p:sp>
      <p:sp>
        <p:nvSpPr>
          <p:cNvPr id="16" name="Text 12"/>
          <p:cNvSpPr/>
          <p:nvPr/>
        </p:nvSpPr>
        <p:spPr>
          <a:xfrm>
            <a:off x="4087297" y="8907780"/>
            <a:ext cx="6704648" cy="497443"/>
          </a:xfrm>
          <a:prstGeom prst="rect">
            <a:avLst/>
          </a:prstGeom>
          <a:noFill/>
          <a:ln/>
        </p:spPr>
        <p:txBody>
          <a:bodyPr wrap="square" rtlCol="0" anchor="t"/>
          <a:lstStyle/>
          <a:p>
            <a:pPr algn="l" marL="342900" indent="-342900">
              <a:lnSpc>
                <a:spcPts val="1960"/>
              </a:lnSpc>
              <a:buSzPct val="100000"/>
              <a:buFont typeface="+mj-lt"/>
              <a:buAutoNum type="arabicPeriod" startAt="10"/>
            </a:pPr>
            <a:r>
              <a:rPr lang="en-US" sz="1225" b="1" dirty="0">
                <a:solidFill>
                  <a:srgbClr val="FFFFFF"/>
                </a:solidFill>
                <a:latin typeface="PT Sans" pitchFamily="34" charset="0"/>
                <a:ea typeface="PT Sans" pitchFamily="34" charset="-122"/>
                <a:cs typeface="PT Sans" pitchFamily="34" charset="-120"/>
              </a:rPr>
              <a:t>Simplicity:</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Simplicity—the art of maximizing the amount of work not done—is essential. Example: Developing the simplest solution to meet immediate needs avoids unnecessary complexity.</a:t>
            </a:r>
            <a:endParaRPr lang="en-US" sz="1225" dirty="0"/>
          </a:p>
        </p:txBody>
      </p:sp>
      <p:sp>
        <p:nvSpPr>
          <p:cNvPr id="17" name="Text 13"/>
          <p:cNvSpPr/>
          <p:nvPr/>
        </p:nvSpPr>
        <p:spPr>
          <a:xfrm>
            <a:off x="4087297" y="9467374"/>
            <a:ext cx="6704648" cy="746165"/>
          </a:xfrm>
          <a:prstGeom prst="rect">
            <a:avLst/>
          </a:prstGeom>
          <a:noFill/>
          <a:ln/>
        </p:spPr>
        <p:txBody>
          <a:bodyPr wrap="square" rtlCol="0" anchor="t"/>
          <a:lstStyle/>
          <a:p>
            <a:pPr algn="l" marL="342900" indent="-342900">
              <a:lnSpc>
                <a:spcPts val="1960"/>
              </a:lnSpc>
              <a:buSzPct val="100000"/>
              <a:buFont typeface="+mj-lt"/>
              <a:buAutoNum type="arabicPeriod" startAt="11"/>
            </a:pPr>
            <a:r>
              <a:rPr lang="en-US" sz="1225" b="1" dirty="0">
                <a:solidFill>
                  <a:srgbClr val="FFFFFF"/>
                </a:solidFill>
                <a:latin typeface="PT Sans" pitchFamily="34" charset="0"/>
                <a:ea typeface="PT Sans" pitchFamily="34" charset="-122"/>
                <a:cs typeface="PT Sans" pitchFamily="34" charset="-120"/>
              </a:rPr>
              <a:t>Self-Organization:</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The best architectures, requirements, and designs emerge from self-organizing teams. Example: Empowered teams organize themselves, select their methods, and collaborate effectively to deliver value.</a:t>
            </a:r>
            <a:endParaRPr lang="en-US" sz="1225" dirty="0"/>
          </a:p>
        </p:txBody>
      </p:sp>
      <p:sp>
        <p:nvSpPr>
          <p:cNvPr id="18" name="Text 14"/>
          <p:cNvSpPr/>
          <p:nvPr/>
        </p:nvSpPr>
        <p:spPr>
          <a:xfrm>
            <a:off x="4087297" y="10275689"/>
            <a:ext cx="6704648" cy="746165"/>
          </a:xfrm>
          <a:prstGeom prst="rect">
            <a:avLst/>
          </a:prstGeom>
          <a:noFill/>
          <a:ln/>
        </p:spPr>
        <p:txBody>
          <a:bodyPr wrap="square" rtlCol="0" anchor="t"/>
          <a:lstStyle/>
          <a:p>
            <a:pPr algn="l" marL="342900" indent="-342900">
              <a:lnSpc>
                <a:spcPts val="1960"/>
              </a:lnSpc>
              <a:buSzPct val="100000"/>
              <a:buFont typeface="+mj-lt"/>
              <a:buAutoNum type="arabicPeriod" startAt="12"/>
            </a:pPr>
            <a:r>
              <a:rPr lang="en-US" sz="1225" b="1" dirty="0">
                <a:solidFill>
                  <a:srgbClr val="FFFFFF"/>
                </a:solidFill>
                <a:latin typeface="PT Sans" pitchFamily="34" charset="0"/>
                <a:ea typeface="PT Sans" pitchFamily="34" charset="-122"/>
                <a:cs typeface="PT Sans" pitchFamily="34" charset="-120"/>
              </a:rPr>
              <a:t>Reflect and Adjust:</a:t>
            </a:r>
            <a:pPr algn="l" indent="0" marL="0">
              <a:lnSpc>
                <a:spcPts val="1960"/>
              </a:lnSpc>
              <a:buNone/>
            </a:pPr>
            <a:r>
              <a:rPr lang="en-US" sz="1225" dirty="0">
                <a:solidFill>
                  <a:srgbClr val="FFFFFF"/>
                </a:solidFill>
                <a:latin typeface="PT Sans" pitchFamily="34" charset="0"/>
                <a:ea typeface="PT Sans" pitchFamily="34" charset="-122"/>
                <a:cs typeface="PT Sans" pitchFamily="34" charset="-120"/>
              </a:rPr>
              <a:t> At regular intervals, the team reflects on how to become more effective, then tunes and adjusts its behavior accordingly. Example: Conducting retrospectives after each sprint allows teams to identify improvement areas and implement changes for better efficiency.</a:t>
            </a:r>
            <a:endParaRPr lang="en-US" sz="1225" dirty="0"/>
          </a:p>
        </p:txBody>
      </p:sp>
      <p:sp>
        <p:nvSpPr>
          <p:cNvPr id="19" name="Text 15"/>
          <p:cNvSpPr/>
          <p:nvPr/>
        </p:nvSpPr>
        <p:spPr>
          <a:xfrm>
            <a:off x="3838456" y="11196757"/>
            <a:ext cx="6953488" cy="746165"/>
          </a:xfrm>
          <a:prstGeom prst="rect">
            <a:avLst/>
          </a:prstGeom>
          <a:noFill/>
          <a:ln/>
        </p:spPr>
        <p:txBody>
          <a:bodyPr wrap="square" rtlCol="0" anchor="t"/>
          <a:lstStyle/>
          <a:p>
            <a:pPr indent="0" marL="0">
              <a:lnSpc>
                <a:spcPts val="1960"/>
              </a:lnSpc>
              <a:buNone/>
            </a:pPr>
            <a:r>
              <a:rPr lang="en-US" sz="1225" dirty="0">
                <a:solidFill>
                  <a:srgbClr val="FFFFFF"/>
                </a:solidFill>
                <a:latin typeface="PT Sans" pitchFamily="34" charset="0"/>
                <a:ea typeface="PT Sans" pitchFamily="34" charset="-122"/>
                <a:cs typeface="PT Sans" pitchFamily="34" charset="-120"/>
              </a:rPr>
              <a:t>Discover the 12 principles that guide the ethical development and use of Artificial Intelligence. Learn how these principles promote fairness, transparency, and accountability in AI systems, ensuring the responsible and beneficial application of this powerful technology.</a:t>
            </a:r>
            <a:endParaRPr lang="en-US" sz="1225" dirty="0"/>
          </a:p>
        </p:txBody>
      </p:sp>
      <p:sp>
        <p:nvSpPr>
          <p:cNvPr id="20" name="Text 16"/>
          <p:cNvSpPr/>
          <p:nvPr/>
        </p:nvSpPr>
        <p:spPr>
          <a:xfrm>
            <a:off x="3838456" y="12176165"/>
            <a:ext cx="3110746" cy="486013"/>
          </a:xfrm>
          <a:prstGeom prst="rect">
            <a:avLst/>
          </a:prstGeom>
          <a:noFill/>
          <a:ln/>
        </p:spPr>
        <p:txBody>
          <a:bodyPr wrap="none" rtlCol="0" anchor="t"/>
          <a:lstStyle/>
          <a:p>
            <a:pPr indent="0" marL="0">
              <a:lnSpc>
                <a:spcPts val="3827"/>
              </a:lnSpc>
              <a:buNone/>
            </a:pPr>
            <a:r>
              <a:rPr lang="en-US" sz="3062" b="1" dirty="0">
                <a:solidFill>
                  <a:srgbClr val="FFFFFF"/>
                </a:solidFill>
                <a:latin typeface="Nunito" pitchFamily="34" charset="0"/>
                <a:ea typeface="Nunito" pitchFamily="34" charset="-122"/>
                <a:cs typeface="Nunito" pitchFamily="34" charset="-120"/>
              </a:rPr>
              <a:t>Agile Principles</a:t>
            </a:r>
            <a:endParaRPr lang="en-US" sz="3062" dirty="0"/>
          </a:p>
        </p:txBody>
      </p:sp>
      <p:sp>
        <p:nvSpPr>
          <p:cNvPr id="21" name="Shape 17"/>
          <p:cNvSpPr/>
          <p:nvPr/>
        </p:nvSpPr>
        <p:spPr>
          <a:xfrm>
            <a:off x="3838456" y="13016865"/>
            <a:ext cx="349925" cy="349925"/>
          </a:xfrm>
          <a:prstGeom prst="roundRect">
            <a:avLst>
              <a:gd name="adj" fmla="val 80009"/>
            </a:avLst>
          </a:prstGeom>
          <a:solidFill>
            <a:srgbClr val="00002E"/>
          </a:solidFill>
          <a:ln w="19407">
            <a:solidFill>
              <a:srgbClr val="F2B42D"/>
            </a:solidFill>
            <a:prstDash val="solid"/>
          </a:ln>
        </p:spPr>
      </p:sp>
      <p:sp>
        <p:nvSpPr>
          <p:cNvPr id="22" name="Text 18"/>
          <p:cNvSpPr/>
          <p:nvPr/>
        </p:nvSpPr>
        <p:spPr>
          <a:xfrm>
            <a:off x="3944779" y="13045916"/>
            <a:ext cx="137160" cy="291703"/>
          </a:xfrm>
          <a:prstGeom prst="rect">
            <a:avLst/>
          </a:prstGeom>
          <a:noFill/>
          <a:ln/>
        </p:spPr>
        <p:txBody>
          <a:bodyPr wrap="none" rtlCol="0" anchor="t"/>
          <a:lstStyle/>
          <a:p>
            <a:pPr algn="ctr" indent="0" marL="0">
              <a:lnSpc>
                <a:spcPts val="2296"/>
              </a:lnSpc>
              <a:buNone/>
            </a:pPr>
            <a:r>
              <a:rPr lang="en-US" sz="1837" b="1" dirty="0">
                <a:solidFill>
                  <a:srgbClr val="F2B42D"/>
                </a:solidFill>
                <a:latin typeface="Nunito" pitchFamily="34" charset="0"/>
                <a:ea typeface="Nunito" pitchFamily="34" charset="-122"/>
                <a:cs typeface="Nunito" pitchFamily="34" charset="-120"/>
              </a:rPr>
              <a:t>1</a:t>
            </a:r>
            <a:endParaRPr lang="en-US" sz="1837" dirty="0"/>
          </a:p>
        </p:txBody>
      </p:sp>
      <p:sp>
        <p:nvSpPr>
          <p:cNvPr id="23" name="Text 19"/>
          <p:cNvSpPr/>
          <p:nvPr/>
        </p:nvSpPr>
        <p:spPr>
          <a:xfrm>
            <a:off x="4343876" y="13070324"/>
            <a:ext cx="1981200" cy="243007"/>
          </a:xfrm>
          <a:prstGeom prst="rect">
            <a:avLst/>
          </a:prstGeom>
          <a:noFill/>
          <a:ln/>
        </p:spPr>
        <p:txBody>
          <a:bodyPr wrap="none" rtlCol="0" anchor="t"/>
          <a:lstStyle/>
          <a:p>
            <a:pPr indent="0" marL="0">
              <a:lnSpc>
                <a:spcPts val="1914"/>
              </a:lnSpc>
              <a:buNone/>
            </a:pPr>
            <a:r>
              <a:rPr lang="en-US" sz="1531" b="1" dirty="0">
                <a:solidFill>
                  <a:srgbClr val="F2B42D"/>
                </a:solidFill>
                <a:latin typeface="Nunito" pitchFamily="34" charset="0"/>
                <a:ea typeface="Nunito" pitchFamily="34" charset="-122"/>
                <a:cs typeface="Nunito" pitchFamily="34" charset="-120"/>
              </a:rPr>
              <a:t>Iterative Development</a:t>
            </a:r>
            <a:endParaRPr lang="en-US" sz="1531" dirty="0"/>
          </a:p>
        </p:txBody>
      </p:sp>
      <p:sp>
        <p:nvSpPr>
          <p:cNvPr id="24" name="Text 20"/>
          <p:cNvSpPr/>
          <p:nvPr/>
        </p:nvSpPr>
        <p:spPr>
          <a:xfrm>
            <a:off x="4343876" y="13468826"/>
            <a:ext cx="2893576" cy="497443"/>
          </a:xfrm>
          <a:prstGeom prst="rect">
            <a:avLst/>
          </a:prstGeom>
          <a:noFill/>
          <a:ln/>
        </p:spPr>
        <p:txBody>
          <a:bodyPr wrap="square" rtlCol="0" anchor="t"/>
          <a:lstStyle/>
          <a:p>
            <a:pPr indent="0" marL="0">
              <a:lnSpc>
                <a:spcPts val="1960"/>
              </a:lnSpc>
              <a:buNone/>
            </a:pPr>
            <a:r>
              <a:rPr lang="en-US" sz="1225" dirty="0">
                <a:solidFill>
                  <a:srgbClr val="FFFFFF"/>
                </a:solidFill>
                <a:latin typeface="PT Sans" pitchFamily="34" charset="0"/>
                <a:ea typeface="PT Sans" pitchFamily="34" charset="-122"/>
                <a:cs typeface="PT Sans" pitchFamily="34" charset="-120"/>
              </a:rPr>
              <a:t>Deliver software incrementally, allowing for flexibility and continuous improvement.</a:t>
            </a:r>
            <a:endParaRPr lang="en-US" sz="1225" dirty="0"/>
          </a:p>
        </p:txBody>
      </p:sp>
      <p:sp>
        <p:nvSpPr>
          <p:cNvPr id="25" name="Shape 21"/>
          <p:cNvSpPr/>
          <p:nvPr/>
        </p:nvSpPr>
        <p:spPr>
          <a:xfrm>
            <a:off x="7392948" y="13016865"/>
            <a:ext cx="349925" cy="349925"/>
          </a:xfrm>
          <a:prstGeom prst="roundRect">
            <a:avLst>
              <a:gd name="adj" fmla="val 80009"/>
            </a:avLst>
          </a:prstGeom>
          <a:solidFill>
            <a:srgbClr val="00002E"/>
          </a:solidFill>
          <a:ln w="19407">
            <a:solidFill>
              <a:srgbClr val="D7425E"/>
            </a:solidFill>
            <a:prstDash val="solid"/>
          </a:ln>
        </p:spPr>
      </p:sp>
      <p:sp>
        <p:nvSpPr>
          <p:cNvPr id="26" name="Text 22"/>
          <p:cNvSpPr/>
          <p:nvPr/>
        </p:nvSpPr>
        <p:spPr>
          <a:xfrm>
            <a:off x="7499271" y="13045916"/>
            <a:ext cx="137160" cy="291703"/>
          </a:xfrm>
          <a:prstGeom prst="rect">
            <a:avLst/>
          </a:prstGeom>
          <a:noFill/>
          <a:ln/>
        </p:spPr>
        <p:txBody>
          <a:bodyPr wrap="none" rtlCol="0" anchor="t"/>
          <a:lstStyle/>
          <a:p>
            <a:pPr algn="ctr" indent="0" marL="0">
              <a:lnSpc>
                <a:spcPts val="2296"/>
              </a:lnSpc>
              <a:buNone/>
            </a:pPr>
            <a:r>
              <a:rPr lang="en-US" sz="1837" b="1" dirty="0">
                <a:solidFill>
                  <a:srgbClr val="D7425E"/>
                </a:solidFill>
                <a:latin typeface="Nunito" pitchFamily="34" charset="0"/>
                <a:ea typeface="Nunito" pitchFamily="34" charset="-122"/>
                <a:cs typeface="Nunito" pitchFamily="34" charset="-120"/>
              </a:rPr>
              <a:t>2</a:t>
            </a:r>
            <a:endParaRPr lang="en-US" sz="1837" dirty="0"/>
          </a:p>
        </p:txBody>
      </p:sp>
      <p:sp>
        <p:nvSpPr>
          <p:cNvPr id="27" name="Text 23"/>
          <p:cNvSpPr/>
          <p:nvPr/>
        </p:nvSpPr>
        <p:spPr>
          <a:xfrm>
            <a:off x="7898368" y="13070324"/>
            <a:ext cx="2110740" cy="243007"/>
          </a:xfrm>
          <a:prstGeom prst="rect">
            <a:avLst/>
          </a:prstGeom>
          <a:noFill/>
          <a:ln/>
        </p:spPr>
        <p:txBody>
          <a:bodyPr wrap="none" rtlCol="0" anchor="t"/>
          <a:lstStyle/>
          <a:p>
            <a:pPr indent="0" marL="0">
              <a:lnSpc>
                <a:spcPts val="1914"/>
              </a:lnSpc>
              <a:buNone/>
            </a:pPr>
            <a:r>
              <a:rPr lang="en-US" sz="1531" b="1" dirty="0">
                <a:solidFill>
                  <a:srgbClr val="D7425E"/>
                </a:solidFill>
                <a:latin typeface="Nunito" pitchFamily="34" charset="0"/>
                <a:ea typeface="Nunito" pitchFamily="34" charset="-122"/>
                <a:cs typeface="Nunito" pitchFamily="34" charset="-120"/>
              </a:rPr>
              <a:t>Customer Collaboration</a:t>
            </a:r>
            <a:endParaRPr lang="en-US" sz="1531" dirty="0"/>
          </a:p>
        </p:txBody>
      </p:sp>
      <p:sp>
        <p:nvSpPr>
          <p:cNvPr id="28" name="Text 24"/>
          <p:cNvSpPr/>
          <p:nvPr/>
        </p:nvSpPr>
        <p:spPr>
          <a:xfrm>
            <a:off x="7898368" y="13468826"/>
            <a:ext cx="2893576" cy="746165"/>
          </a:xfrm>
          <a:prstGeom prst="rect">
            <a:avLst/>
          </a:prstGeom>
          <a:noFill/>
          <a:ln/>
        </p:spPr>
        <p:txBody>
          <a:bodyPr wrap="square" rtlCol="0" anchor="t"/>
          <a:lstStyle/>
          <a:p>
            <a:pPr indent="0" marL="0">
              <a:lnSpc>
                <a:spcPts val="1960"/>
              </a:lnSpc>
              <a:buNone/>
            </a:pPr>
            <a:r>
              <a:rPr lang="en-US" sz="1225" dirty="0">
                <a:solidFill>
                  <a:srgbClr val="FFFFFF"/>
                </a:solidFill>
                <a:latin typeface="PT Sans" pitchFamily="34" charset="0"/>
                <a:ea typeface="PT Sans" pitchFamily="34" charset="-122"/>
                <a:cs typeface="PT Sans" pitchFamily="34" charset="-120"/>
              </a:rPr>
              <a:t>Involve the customer throughout the development process to ensure their needs are met.</a:t>
            </a:r>
            <a:endParaRPr lang="en-US" sz="1225" dirty="0"/>
          </a:p>
        </p:txBody>
      </p:sp>
      <p:sp>
        <p:nvSpPr>
          <p:cNvPr id="29" name="Shape 25"/>
          <p:cNvSpPr/>
          <p:nvPr/>
        </p:nvSpPr>
        <p:spPr>
          <a:xfrm>
            <a:off x="3838456" y="14491930"/>
            <a:ext cx="349925" cy="349925"/>
          </a:xfrm>
          <a:prstGeom prst="roundRect">
            <a:avLst>
              <a:gd name="adj" fmla="val 80009"/>
            </a:avLst>
          </a:prstGeom>
          <a:solidFill>
            <a:srgbClr val="00002E"/>
          </a:solidFill>
          <a:ln w="19407">
            <a:solidFill>
              <a:srgbClr val="DD785E"/>
            </a:solidFill>
            <a:prstDash val="solid"/>
          </a:ln>
        </p:spPr>
      </p:sp>
      <p:sp>
        <p:nvSpPr>
          <p:cNvPr id="30" name="Text 26"/>
          <p:cNvSpPr/>
          <p:nvPr/>
        </p:nvSpPr>
        <p:spPr>
          <a:xfrm>
            <a:off x="3944779" y="14520982"/>
            <a:ext cx="137160" cy="291703"/>
          </a:xfrm>
          <a:prstGeom prst="rect">
            <a:avLst/>
          </a:prstGeom>
          <a:noFill/>
          <a:ln/>
        </p:spPr>
        <p:txBody>
          <a:bodyPr wrap="none" rtlCol="0" anchor="t"/>
          <a:lstStyle/>
          <a:p>
            <a:pPr algn="ctr" indent="0" marL="0">
              <a:lnSpc>
                <a:spcPts val="2296"/>
              </a:lnSpc>
              <a:buNone/>
            </a:pPr>
            <a:r>
              <a:rPr lang="en-US" sz="1837" b="1" dirty="0">
                <a:solidFill>
                  <a:srgbClr val="DD785E"/>
                </a:solidFill>
                <a:latin typeface="Nunito" pitchFamily="34" charset="0"/>
                <a:ea typeface="Nunito" pitchFamily="34" charset="-122"/>
                <a:cs typeface="Nunito" pitchFamily="34" charset="-120"/>
              </a:rPr>
              <a:t>3</a:t>
            </a:r>
            <a:endParaRPr lang="en-US" sz="1837" dirty="0"/>
          </a:p>
        </p:txBody>
      </p:sp>
      <p:sp>
        <p:nvSpPr>
          <p:cNvPr id="31" name="Text 27"/>
          <p:cNvSpPr/>
          <p:nvPr/>
        </p:nvSpPr>
        <p:spPr>
          <a:xfrm>
            <a:off x="4343876" y="14545389"/>
            <a:ext cx="2049780" cy="243007"/>
          </a:xfrm>
          <a:prstGeom prst="rect">
            <a:avLst/>
          </a:prstGeom>
          <a:noFill/>
          <a:ln/>
        </p:spPr>
        <p:txBody>
          <a:bodyPr wrap="none" rtlCol="0" anchor="t"/>
          <a:lstStyle/>
          <a:p>
            <a:pPr indent="0" marL="0">
              <a:lnSpc>
                <a:spcPts val="1914"/>
              </a:lnSpc>
              <a:buNone/>
            </a:pPr>
            <a:r>
              <a:rPr lang="en-US" sz="1531" b="1" dirty="0">
                <a:solidFill>
                  <a:srgbClr val="DD785E"/>
                </a:solidFill>
                <a:latin typeface="Nunito" pitchFamily="34" charset="0"/>
                <a:ea typeface="Nunito" pitchFamily="34" charset="-122"/>
                <a:cs typeface="Nunito" pitchFamily="34" charset="-120"/>
              </a:rPr>
              <a:t>Self-Organizing Teams</a:t>
            </a:r>
            <a:endParaRPr lang="en-US" sz="1531" dirty="0"/>
          </a:p>
        </p:txBody>
      </p:sp>
      <p:sp>
        <p:nvSpPr>
          <p:cNvPr id="32" name="Text 28"/>
          <p:cNvSpPr/>
          <p:nvPr/>
        </p:nvSpPr>
        <p:spPr>
          <a:xfrm>
            <a:off x="4343876" y="14943892"/>
            <a:ext cx="2893576" cy="746165"/>
          </a:xfrm>
          <a:prstGeom prst="rect">
            <a:avLst/>
          </a:prstGeom>
          <a:noFill/>
          <a:ln/>
        </p:spPr>
        <p:txBody>
          <a:bodyPr wrap="square" rtlCol="0" anchor="t"/>
          <a:lstStyle/>
          <a:p>
            <a:pPr indent="0" marL="0">
              <a:lnSpc>
                <a:spcPts val="1960"/>
              </a:lnSpc>
              <a:buNone/>
            </a:pPr>
            <a:r>
              <a:rPr lang="en-US" sz="1225" dirty="0">
                <a:solidFill>
                  <a:srgbClr val="FFFFFF"/>
                </a:solidFill>
                <a:latin typeface="PT Sans" pitchFamily="34" charset="0"/>
                <a:ea typeface="PT Sans" pitchFamily="34" charset="-122"/>
                <a:cs typeface="PT Sans" pitchFamily="34" charset="-120"/>
              </a:rPr>
              <a:t>Empower teams to make decisions, foster strong collaboration, and embrace shared responsibility.</a:t>
            </a:r>
            <a:endParaRPr lang="en-US" sz="1225" dirty="0"/>
          </a:p>
        </p:txBody>
      </p:sp>
      <p:sp>
        <p:nvSpPr>
          <p:cNvPr id="33" name="Shape 29"/>
          <p:cNvSpPr/>
          <p:nvPr/>
        </p:nvSpPr>
        <p:spPr>
          <a:xfrm>
            <a:off x="7392948" y="14491930"/>
            <a:ext cx="349925" cy="349925"/>
          </a:xfrm>
          <a:prstGeom prst="roundRect">
            <a:avLst>
              <a:gd name="adj" fmla="val 80009"/>
            </a:avLst>
          </a:prstGeom>
          <a:solidFill>
            <a:srgbClr val="00002E"/>
          </a:solidFill>
          <a:ln w="19407">
            <a:solidFill>
              <a:srgbClr val="48A8E2"/>
            </a:solidFill>
            <a:prstDash val="solid"/>
          </a:ln>
        </p:spPr>
      </p:sp>
      <p:sp>
        <p:nvSpPr>
          <p:cNvPr id="34" name="Text 30"/>
          <p:cNvSpPr/>
          <p:nvPr/>
        </p:nvSpPr>
        <p:spPr>
          <a:xfrm>
            <a:off x="7499271" y="14520982"/>
            <a:ext cx="137160" cy="291703"/>
          </a:xfrm>
          <a:prstGeom prst="rect">
            <a:avLst/>
          </a:prstGeom>
          <a:noFill/>
          <a:ln/>
        </p:spPr>
        <p:txBody>
          <a:bodyPr wrap="none" rtlCol="0" anchor="t"/>
          <a:lstStyle/>
          <a:p>
            <a:pPr algn="ctr" indent="0" marL="0">
              <a:lnSpc>
                <a:spcPts val="2296"/>
              </a:lnSpc>
              <a:buNone/>
            </a:pPr>
            <a:r>
              <a:rPr lang="en-US" sz="1837" b="1" dirty="0">
                <a:solidFill>
                  <a:srgbClr val="48A8E2"/>
                </a:solidFill>
                <a:latin typeface="Nunito" pitchFamily="34" charset="0"/>
                <a:ea typeface="Nunito" pitchFamily="34" charset="-122"/>
                <a:cs typeface="Nunito" pitchFamily="34" charset="-120"/>
              </a:rPr>
              <a:t>4</a:t>
            </a:r>
            <a:endParaRPr lang="en-US" sz="1837" dirty="0"/>
          </a:p>
        </p:txBody>
      </p:sp>
      <p:sp>
        <p:nvSpPr>
          <p:cNvPr id="35" name="Text 31"/>
          <p:cNvSpPr/>
          <p:nvPr/>
        </p:nvSpPr>
        <p:spPr>
          <a:xfrm>
            <a:off x="7898368" y="14545389"/>
            <a:ext cx="1897380" cy="243007"/>
          </a:xfrm>
          <a:prstGeom prst="rect">
            <a:avLst/>
          </a:prstGeom>
          <a:noFill/>
          <a:ln/>
        </p:spPr>
        <p:txBody>
          <a:bodyPr wrap="none" rtlCol="0" anchor="t"/>
          <a:lstStyle/>
          <a:p>
            <a:pPr indent="0" marL="0">
              <a:lnSpc>
                <a:spcPts val="1914"/>
              </a:lnSpc>
              <a:buNone/>
            </a:pPr>
            <a:r>
              <a:rPr lang="en-US" sz="1531" b="1" dirty="0">
                <a:solidFill>
                  <a:srgbClr val="48A8E2"/>
                </a:solidFill>
                <a:latin typeface="Nunito" pitchFamily="34" charset="0"/>
                <a:ea typeface="Nunito" pitchFamily="34" charset="-122"/>
                <a:cs typeface="Nunito" pitchFamily="34" charset="-120"/>
              </a:rPr>
              <a:t>Continuous Feedback</a:t>
            </a:r>
            <a:endParaRPr lang="en-US" sz="1531" dirty="0"/>
          </a:p>
        </p:txBody>
      </p:sp>
      <p:sp>
        <p:nvSpPr>
          <p:cNvPr id="36" name="Text 32"/>
          <p:cNvSpPr/>
          <p:nvPr/>
        </p:nvSpPr>
        <p:spPr>
          <a:xfrm>
            <a:off x="7898368" y="14943892"/>
            <a:ext cx="2893576" cy="746165"/>
          </a:xfrm>
          <a:prstGeom prst="rect">
            <a:avLst/>
          </a:prstGeom>
          <a:noFill/>
          <a:ln/>
        </p:spPr>
        <p:txBody>
          <a:bodyPr wrap="square" rtlCol="0" anchor="t"/>
          <a:lstStyle/>
          <a:p>
            <a:pPr indent="0" marL="0">
              <a:lnSpc>
                <a:spcPts val="1960"/>
              </a:lnSpc>
              <a:buNone/>
            </a:pPr>
            <a:r>
              <a:rPr lang="en-US" sz="1225" dirty="0">
                <a:solidFill>
                  <a:srgbClr val="FFFFFF"/>
                </a:solidFill>
                <a:latin typeface="PT Sans" pitchFamily="34" charset="0"/>
                <a:ea typeface="PT Sans" pitchFamily="34" charset="-122"/>
                <a:cs typeface="PT Sans" pitchFamily="34" charset="-120"/>
              </a:rPr>
              <a:t>Regularly gather feedback from customers, stakeholders, and team members to drive improvement.</a:t>
            </a:r>
            <a:endParaRPr lang="en-US" sz="1225" dirty="0"/>
          </a:p>
        </p:txBody>
      </p:sp>
      <p:pic>
        <p:nvPicPr>
          <p:cNvPr id="3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47030">
            <a:solidFill>
              <a:srgbClr val="262654"/>
            </a:solidFill>
            <a:prstDash val="solid"/>
          </a:ln>
        </p:spPr>
      </p:sp>
      <p:pic>
        <p:nvPicPr>
          <p:cNvPr id="4" name="Image 1" descr="preencoded.png">    </p:cNvPr>
          <p:cNvPicPr>
            <a:picLocks noChangeAspect="1"/>
          </p:cNvPicPr>
          <p:nvPr/>
        </p:nvPicPr>
        <p:blipFill>
          <a:blip r:embed="rId2"/>
          <a:stretch>
            <a:fillRect/>
          </a:stretch>
        </p:blipFill>
        <p:spPr>
          <a:xfrm>
            <a:off x="0" y="0"/>
            <a:ext cx="14630400" cy="2352675"/>
          </a:xfrm>
          <a:prstGeom prst="rect">
            <a:avLst/>
          </a:prstGeom>
        </p:spPr>
      </p:pic>
      <p:sp>
        <p:nvSpPr>
          <p:cNvPr id="5" name="Text 1"/>
          <p:cNvSpPr/>
          <p:nvPr/>
        </p:nvSpPr>
        <p:spPr>
          <a:xfrm>
            <a:off x="3108008" y="2871788"/>
            <a:ext cx="4465320" cy="588169"/>
          </a:xfrm>
          <a:prstGeom prst="rect">
            <a:avLst/>
          </a:prstGeom>
          <a:noFill/>
          <a:ln/>
        </p:spPr>
        <p:txBody>
          <a:bodyPr wrap="none" rtlCol="0" anchor="t"/>
          <a:lstStyle/>
          <a:p>
            <a:pPr indent="0" marL="0">
              <a:lnSpc>
                <a:spcPts val="4631"/>
              </a:lnSpc>
              <a:buNone/>
            </a:pPr>
            <a:r>
              <a:rPr lang="en-US" sz="3705" b="1" dirty="0">
                <a:solidFill>
                  <a:srgbClr val="FFFFFF"/>
                </a:solidFill>
                <a:latin typeface="Nunito" pitchFamily="34" charset="0"/>
                <a:ea typeface="Nunito" pitchFamily="34" charset="-122"/>
                <a:cs typeface="Nunito" pitchFamily="34" charset="-120"/>
              </a:rPr>
              <a:t>Understanding Agile</a:t>
            </a:r>
            <a:endParaRPr lang="en-US" sz="3705" dirty="0"/>
          </a:p>
        </p:txBody>
      </p:sp>
      <p:sp>
        <p:nvSpPr>
          <p:cNvPr id="6" name="Shape 2"/>
          <p:cNvSpPr/>
          <p:nvPr/>
        </p:nvSpPr>
        <p:spPr>
          <a:xfrm>
            <a:off x="7303413" y="3742253"/>
            <a:ext cx="23455" cy="3968234"/>
          </a:xfrm>
          <a:prstGeom prst="rect">
            <a:avLst/>
          </a:prstGeom>
          <a:solidFill>
            <a:srgbClr val="262654"/>
          </a:solidFill>
          <a:ln/>
        </p:spPr>
      </p:sp>
      <p:sp>
        <p:nvSpPr>
          <p:cNvPr id="7" name="Shape 3"/>
          <p:cNvSpPr/>
          <p:nvPr/>
        </p:nvSpPr>
        <p:spPr>
          <a:xfrm>
            <a:off x="7526774" y="4089261"/>
            <a:ext cx="658654" cy="23455"/>
          </a:xfrm>
          <a:prstGeom prst="rect">
            <a:avLst/>
          </a:prstGeom>
          <a:solidFill>
            <a:srgbClr val="F2B42D"/>
          </a:solidFill>
          <a:ln/>
        </p:spPr>
      </p:sp>
      <p:sp>
        <p:nvSpPr>
          <p:cNvPr id="8" name="Shape 4"/>
          <p:cNvSpPr/>
          <p:nvPr/>
        </p:nvSpPr>
        <p:spPr>
          <a:xfrm>
            <a:off x="7103388" y="3889296"/>
            <a:ext cx="423386" cy="423386"/>
          </a:xfrm>
          <a:prstGeom prst="roundRect">
            <a:avLst>
              <a:gd name="adj" fmla="val 80019"/>
            </a:avLst>
          </a:prstGeom>
          <a:solidFill>
            <a:srgbClr val="00002E"/>
          </a:solidFill>
          <a:ln w="23455">
            <a:solidFill>
              <a:srgbClr val="F2B42D"/>
            </a:solidFill>
            <a:prstDash val="solid"/>
          </a:ln>
        </p:spPr>
      </p:sp>
      <p:sp>
        <p:nvSpPr>
          <p:cNvPr id="9" name="Text 5"/>
          <p:cNvSpPr/>
          <p:nvPr/>
        </p:nvSpPr>
        <p:spPr>
          <a:xfrm>
            <a:off x="7231261" y="3924538"/>
            <a:ext cx="167640" cy="352782"/>
          </a:xfrm>
          <a:prstGeom prst="rect">
            <a:avLst/>
          </a:prstGeom>
          <a:noFill/>
          <a:ln/>
        </p:spPr>
        <p:txBody>
          <a:bodyPr wrap="none" rtlCol="0" anchor="t"/>
          <a:lstStyle/>
          <a:p>
            <a:pPr algn="ctr" indent="0" marL="0">
              <a:lnSpc>
                <a:spcPts val="2779"/>
              </a:lnSpc>
              <a:buNone/>
            </a:pPr>
            <a:r>
              <a:rPr lang="en-US" sz="2223" b="1" dirty="0">
                <a:solidFill>
                  <a:srgbClr val="F2B42D"/>
                </a:solidFill>
                <a:latin typeface="Nunito" pitchFamily="34" charset="0"/>
                <a:ea typeface="Nunito" pitchFamily="34" charset="-122"/>
                <a:cs typeface="Nunito" pitchFamily="34" charset="-120"/>
              </a:rPr>
              <a:t>1</a:t>
            </a:r>
            <a:endParaRPr lang="en-US" sz="2223" dirty="0"/>
          </a:p>
        </p:txBody>
      </p:sp>
      <p:sp>
        <p:nvSpPr>
          <p:cNvPr id="10" name="Text 6"/>
          <p:cNvSpPr/>
          <p:nvPr/>
        </p:nvSpPr>
        <p:spPr>
          <a:xfrm>
            <a:off x="8350210" y="3930372"/>
            <a:ext cx="1882140" cy="294084"/>
          </a:xfrm>
          <a:prstGeom prst="rect">
            <a:avLst/>
          </a:prstGeom>
          <a:noFill/>
          <a:ln/>
        </p:spPr>
        <p:txBody>
          <a:bodyPr wrap="none" rtlCol="0" anchor="t"/>
          <a:lstStyle/>
          <a:p>
            <a:pPr algn="l" indent="0" marL="0">
              <a:lnSpc>
                <a:spcPts val="2316"/>
              </a:lnSpc>
              <a:buNone/>
            </a:pPr>
            <a:r>
              <a:rPr lang="en-US" sz="1853" b="1" dirty="0">
                <a:solidFill>
                  <a:srgbClr val="F2B42D"/>
                </a:solidFill>
                <a:latin typeface="Nunito" pitchFamily="34" charset="0"/>
                <a:ea typeface="Nunito" pitchFamily="34" charset="-122"/>
                <a:cs typeface="Nunito" pitchFamily="34" charset="-120"/>
              </a:rPr>
              <a:t>Embrace Change</a:t>
            </a:r>
            <a:endParaRPr lang="en-US" sz="1853" dirty="0"/>
          </a:p>
        </p:txBody>
      </p:sp>
      <p:sp>
        <p:nvSpPr>
          <p:cNvPr id="11" name="Text 7"/>
          <p:cNvSpPr/>
          <p:nvPr/>
        </p:nvSpPr>
        <p:spPr>
          <a:xfrm>
            <a:off x="8350210" y="4412575"/>
            <a:ext cx="3172063" cy="602218"/>
          </a:xfrm>
          <a:prstGeom prst="rect">
            <a:avLst/>
          </a:prstGeom>
          <a:noFill/>
          <a:ln/>
        </p:spPr>
        <p:txBody>
          <a:bodyPr wrap="square" rtlCol="0" anchor="t"/>
          <a:lstStyle/>
          <a:p>
            <a:pPr algn="l" indent="0" marL="0">
              <a:lnSpc>
                <a:spcPts val="2371"/>
              </a:lnSpc>
              <a:buNone/>
            </a:pPr>
            <a:r>
              <a:rPr lang="en-US" sz="1482" dirty="0">
                <a:solidFill>
                  <a:srgbClr val="FFFFFF"/>
                </a:solidFill>
                <a:latin typeface="PT Sans" pitchFamily="34" charset="0"/>
                <a:ea typeface="PT Sans" pitchFamily="34" charset="-122"/>
                <a:cs typeface="PT Sans" pitchFamily="34" charset="-120"/>
              </a:rPr>
              <a:t>Adapt and respond to changing requirements and customer needs.</a:t>
            </a:r>
            <a:endParaRPr lang="en-US" sz="1482" dirty="0"/>
          </a:p>
        </p:txBody>
      </p:sp>
      <p:sp>
        <p:nvSpPr>
          <p:cNvPr id="12" name="Shape 8"/>
          <p:cNvSpPr/>
          <p:nvPr/>
        </p:nvSpPr>
        <p:spPr>
          <a:xfrm>
            <a:off x="6444734" y="5030212"/>
            <a:ext cx="658654" cy="23455"/>
          </a:xfrm>
          <a:prstGeom prst="rect">
            <a:avLst/>
          </a:prstGeom>
          <a:solidFill>
            <a:srgbClr val="D7425E"/>
          </a:solidFill>
          <a:ln/>
        </p:spPr>
      </p:sp>
      <p:sp>
        <p:nvSpPr>
          <p:cNvPr id="13" name="Shape 9"/>
          <p:cNvSpPr/>
          <p:nvPr/>
        </p:nvSpPr>
        <p:spPr>
          <a:xfrm>
            <a:off x="7103388" y="4830247"/>
            <a:ext cx="423386" cy="423386"/>
          </a:xfrm>
          <a:prstGeom prst="roundRect">
            <a:avLst>
              <a:gd name="adj" fmla="val 80019"/>
            </a:avLst>
          </a:prstGeom>
          <a:solidFill>
            <a:srgbClr val="00002E"/>
          </a:solidFill>
          <a:ln w="23455">
            <a:solidFill>
              <a:srgbClr val="D7425E"/>
            </a:solidFill>
            <a:prstDash val="solid"/>
          </a:ln>
        </p:spPr>
      </p:sp>
      <p:sp>
        <p:nvSpPr>
          <p:cNvPr id="14" name="Text 10"/>
          <p:cNvSpPr/>
          <p:nvPr/>
        </p:nvSpPr>
        <p:spPr>
          <a:xfrm>
            <a:off x="7231261" y="4865489"/>
            <a:ext cx="167640" cy="352782"/>
          </a:xfrm>
          <a:prstGeom prst="rect">
            <a:avLst/>
          </a:prstGeom>
          <a:noFill/>
          <a:ln/>
        </p:spPr>
        <p:txBody>
          <a:bodyPr wrap="none" rtlCol="0" anchor="t"/>
          <a:lstStyle/>
          <a:p>
            <a:pPr algn="ctr" indent="0" marL="0">
              <a:lnSpc>
                <a:spcPts val="2779"/>
              </a:lnSpc>
              <a:buNone/>
            </a:pPr>
            <a:r>
              <a:rPr lang="en-US" sz="2223" b="1" dirty="0">
                <a:solidFill>
                  <a:srgbClr val="D7425E"/>
                </a:solidFill>
                <a:latin typeface="Nunito" pitchFamily="34" charset="0"/>
                <a:ea typeface="Nunito" pitchFamily="34" charset="-122"/>
                <a:cs typeface="Nunito" pitchFamily="34" charset="-120"/>
              </a:rPr>
              <a:t>2</a:t>
            </a:r>
            <a:endParaRPr lang="en-US" sz="2223" dirty="0"/>
          </a:p>
        </p:txBody>
      </p:sp>
      <p:sp>
        <p:nvSpPr>
          <p:cNvPr id="15" name="Text 11"/>
          <p:cNvSpPr/>
          <p:nvPr/>
        </p:nvSpPr>
        <p:spPr>
          <a:xfrm>
            <a:off x="3108008" y="4871323"/>
            <a:ext cx="3171944" cy="588169"/>
          </a:xfrm>
          <a:prstGeom prst="rect">
            <a:avLst/>
          </a:prstGeom>
          <a:noFill/>
          <a:ln/>
        </p:spPr>
        <p:txBody>
          <a:bodyPr wrap="square" rtlCol="0" anchor="t"/>
          <a:lstStyle/>
          <a:p>
            <a:pPr algn="r" indent="0" marL="0">
              <a:lnSpc>
                <a:spcPts val="2316"/>
              </a:lnSpc>
              <a:buNone/>
            </a:pPr>
            <a:r>
              <a:rPr lang="en-US" sz="1853" b="1" dirty="0">
                <a:solidFill>
                  <a:srgbClr val="D7425E"/>
                </a:solidFill>
                <a:latin typeface="Nunito" pitchFamily="34" charset="0"/>
                <a:ea typeface="Nunito" pitchFamily="34" charset="-122"/>
                <a:cs typeface="Nunito" pitchFamily="34" charset="-120"/>
              </a:rPr>
              <a:t>Value Individuals and Interactions</a:t>
            </a:r>
            <a:endParaRPr lang="en-US" sz="1853" dirty="0"/>
          </a:p>
        </p:txBody>
      </p:sp>
      <p:sp>
        <p:nvSpPr>
          <p:cNvPr id="16" name="Text 12"/>
          <p:cNvSpPr/>
          <p:nvPr/>
        </p:nvSpPr>
        <p:spPr>
          <a:xfrm>
            <a:off x="3108008" y="5647611"/>
            <a:ext cx="3171944" cy="602218"/>
          </a:xfrm>
          <a:prstGeom prst="rect">
            <a:avLst/>
          </a:prstGeom>
          <a:noFill/>
          <a:ln/>
        </p:spPr>
        <p:txBody>
          <a:bodyPr wrap="square" rtlCol="0" anchor="t"/>
          <a:lstStyle/>
          <a:p>
            <a:pPr algn="r" indent="0" marL="0">
              <a:lnSpc>
                <a:spcPts val="2371"/>
              </a:lnSpc>
              <a:buNone/>
            </a:pPr>
            <a:r>
              <a:rPr lang="en-US" sz="1482" dirty="0">
                <a:solidFill>
                  <a:srgbClr val="FFFFFF"/>
                </a:solidFill>
                <a:latin typeface="PT Sans" pitchFamily="34" charset="0"/>
                <a:ea typeface="PT Sans" pitchFamily="34" charset="-122"/>
                <a:cs typeface="PT Sans" pitchFamily="34" charset="-120"/>
              </a:rPr>
              <a:t>Prioritize effective communication and collaboration within the team.</a:t>
            </a:r>
            <a:endParaRPr lang="en-US" sz="1482" dirty="0"/>
          </a:p>
        </p:txBody>
      </p:sp>
      <p:sp>
        <p:nvSpPr>
          <p:cNvPr id="17" name="Shape 13"/>
          <p:cNvSpPr/>
          <p:nvPr/>
        </p:nvSpPr>
        <p:spPr>
          <a:xfrm>
            <a:off x="7526774" y="6001643"/>
            <a:ext cx="658654" cy="23455"/>
          </a:xfrm>
          <a:prstGeom prst="rect">
            <a:avLst/>
          </a:prstGeom>
          <a:solidFill>
            <a:srgbClr val="DD785E"/>
          </a:solidFill>
          <a:ln/>
        </p:spPr>
      </p:sp>
      <p:sp>
        <p:nvSpPr>
          <p:cNvPr id="18" name="Shape 14"/>
          <p:cNvSpPr/>
          <p:nvPr/>
        </p:nvSpPr>
        <p:spPr>
          <a:xfrm>
            <a:off x="7103388" y="5801678"/>
            <a:ext cx="423386" cy="423386"/>
          </a:xfrm>
          <a:prstGeom prst="roundRect">
            <a:avLst>
              <a:gd name="adj" fmla="val 80019"/>
            </a:avLst>
          </a:prstGeom>
          <a:solidFill>
            <a:srgbClr val="00002E"/>
          </a:solidFill>
          <a:ln w="23455">
            <a:solidFill>
              <a:srgbClr val="DD785E"/>
            </a:solidFill>
            <a:prstDash val="solid"/>
          </a:ln>
        </p:spPr>
      </p:sp>
      <p:sp>
        <p:nvSpPr>
          <p:cNvPr id="19" name="Text 15"/>
          <p:cNvSpPr/>
          <p:nvPr/>
        </p:nvSpPr>
        <p:spPr>
          <a:xfrm>
            <a:off x="7231261" y="5836920"/>
            <a:ext cx="167640" cy="352782"/>
          </a:xfrm>
          <a:prstGeom prst="rect">
            <a:avLst/>
          </a:prstGeom>
          <a:noFill/>
          <a:ln/>
        </p:spPr>
        <p:txBody>
          <a:bodyPr wrap="none" rtlCol="0" anchor="t"/>
          <a:lstStyle/>
          <a:p>
            <a:pPr algn="ctr" indent="0" marL="0">
              <a:lnSpc>
                <a:spcPts val="2779"/>
              </a:lnSpc>
              <a:buNone/>
            </a:pPr>
            <a:r>
              <a:rPr lang="en-US" sz="2223" b="1" dirty="0">
                <a:solidFill>
                  <a:srgbClr val="DD785E"/>
                </a:solidFill>
                <a:latin typeface="Nunito" pitchFamily="34" charset="0"/>
                <a:ea typeface="Nunito" pitchFamily="34" charset="-122"/>
                <a:cs typeface="Nunito" pitchFamily="34" charset="-120"/>
              </a:rPr>
              <a:t>3</a:t>
            </a:r>
            <a:endParaRPr lang="en-US" sz="2223" dirty="0"/>
          </a:p>
        </p:txBody>
      </p:sp>
      <p:sp>
        <p:nvSpPr>
          <p:cNvPr id="20" name="Text 16"/>
          <p:cNvSpPr/>
          <p:nvPr/>
        </p:nvSpPr>
        <p:spPr>
          <a:xfrm>
            <a:off x="8350210" y="5842754"/>
            <a:ext cx="3172063" cy="588169"/>
          </a:xfrm>
          <a:prstGeom prst="rect">
            <a:avLst/>
          </a:prstGeom>
          <a:noFill/>
          <a:ln/>
        </p:spPr>
        <p:txBody>
          <a:bodyPr wrap="square" rtlCol="0" anchor="t"/>
          <a:lstStyle/>
          <a:p>
            <a:pPr algn="l" indent="0" marL="0">
              <a:lnSpc>
                <a:spcPts val="2316"/>
              </a:lnSpc>
              <a:buNone/>
            </a:pPr>
            <a:r>
              <a:rPr lang="en-US" sz="1853" b="1" dirty="0">
                <a:solidFill>
                  <a:srgbClr val="DD785E"/>
                </a:solidFill>
                <a:latin typeface="Nunito" pitchFamily="34" charset="0"/>
                <a:ea typeface="Nunito" pitchFamily="34" charset="-122"/>
                <a:cs typeface="Nunito" pitchFamily="34" charset="-120"/>
              </a:rPr>
              <a:t>Working Software Over Documentation</a:t>
            </a:r>
            <a:endParaRPr lang="en-US" sz="1853" dirty="0"/>
          </a:p>
        </p:txBody>
      </p:sp>
      <p:sp>
        <p:nvSpPr>
          <p:cNvPr id="21" name="Text 17"/>
          <p:cNvSpPr/>
          <p:nvPr/>
        </p:nvSpPr>
        <p:spPr>
          <a:xfrm>
            <a:off x="8350210" y="6619042"/>
            <a:ext cx="3172063" cy="903327"/>
          </a:xfrm>
          <a:prstGeom prst="rect">
            <a:avLst/>
          </a:prstGeom>
          <a:noFill/>
          <a:ln/>
        </p:spPr>
        <p:txBody>
          <a:bodyPr wrap="square" rtlCol="0" anchor="t"/>
          <a:lstStyle/>
          <a:p>
            <a:pPr algn="l" indent="0" marL="0">
              <a:lnSpc>
                <a:spcPts val="2371"/>
              </a:lnSpc>
              <a:buNone/>
            </a:pPr>
            <a:r>
              <a:rPr lang="en-US" sz="1482" dirty="0">
                <a:solidFill>
                  <a:srgbClr val="FFFFFF"/>
                </a:solidFill>
                <a:latin typeface="PT Sans" pitchFamily="34" charset="0"/>
                <a:ea typeface="PT Sans" pitchFamily="34" charset="-122"/>
                <a:cs typeface="PT Sans" pitchFamily="34" charset="-120"/>
              </a:rPr>
              <a:t>Focus on delivering functional software that provides value to the customer.</a:t>
            </a:r>
            <a:endParaRPr lang="en-US" sz="1482"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sp>
        <p:nvSpPr>
          <p:cNvPr id="4" name="Text 1"/>
          <p:cNvSpPr/>
          <p:nvPr/>
        </p:nvSpPr>
        <p:spPr>
          <a:xfrm>
            <a:off x="2348389" y="1460659"/>
            <a:ext cx="7696200"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Collaboration and Productivity</a:t>
            </a:r>
            <a:endParaRPr lang="en-US" sz="4374" dirty="0"/>
          </a:p>
        </p:txBody>
      </p:sp>
      <p:sp>
        <p:nvSpPr>
          <p:cNvPr id="5" name="Shape 2"/>
          <p:cNvSpPr/>
          <p:nvPr/>
        </p:nvSpPr>
        <p:spPr>
          <a:xfrm>
            <a:off x="2348389" y="2599373"/>
            <a:ext cx="3088958" cy="1909048"/>
          </a:xfrm>
          <a:prstGeom prst="roundRect">
            <a:avLst>
              <a:gd name="adj" fmla="val 20951"/>
            </a:avLst>
          </a:prstGeom>
          <a:noFill/>
          <a:ln w="27742">
            <a:solidFill>
              <a:srgbClr val="F2B42D"/>
            </a:solidFill>
            <a:prstDash val="solid"/>
          </a:ln>
        </p:spPr>
      </p:sp>
      <p:pic>
        <p:nvPicPr>
          <p:cNvPr id="6" name="Image 1" descr="preencoded.png">    </p:cNvPr>
          <p:cNvPicPr>
            <a:picLocks noChangeAspect="1"/>
          </p:cNvPicPr>
          <p:nvPr/>
        </p:nvPicPr>
        <p:blipFill>
          <a:blip r:embed="rId2"/>
          <a:stretch>
            <a:fillRect/>
          </a:stretch>
        </p:blipFill>
        <p:spPr>
          <a:xfrm>
            <a:off x="2376130" y="2627114"/>
            <a:ext cx="3033474" cy="1853565"/>
          </a:xfrm>
          <a:prstGeom prst="rect">
            <a:avLst/>
          </a:prstGeom>
        </p:spPr>
      </p:pic>
      <p:sp>
        <p:nvSpPr>
          <p:cNvPr id="7" name="Text 3"/>
          <p:cNvSpPr/>
          <p:nvPr/>
        </p:nvSpPr>
        <p:spPr>
          <a:xfrm>
            <a:off x="2348389" y="4786074"/>
            <a:ext cx="2446020" cy="347186"/>
          </a:xfrm>
          <a:prstGeom prst="rect">
            <a:avLst/>
          </a:prstGeom>
          <a:noFill/>
          <a:ln/>
        </p:spPr>
        <p:txBody>
          <a:bodyPr wrap="none" rtlCol="0" anchor="t"/>
          <a:lstStyle/>
          <a:p>
            <a:pPr algn="l" indent="0" marL="0">
              <a:lnSpc>
                <a:spcPts val="2734"/>
              </a:lnSpc>
              <a:buNone/>
            </a:pPr>
            <a:r>
              <a:rPr lang="en-US" sz="2187" b="1" dirty="0">
                <a:solidFill>
                  <a:srgbClr val="F2B42D"/>
                </a:solidFill>
                <a:latin typeface="Nunito" pitchFamily="34" charset="0"/>
                <a:ea typeface="Nunito" pitchFamily="34" charset="-122"/>
                <a:cs typeface="Nunito" pitchFamily="34" charset="-120"/>
              </a:rPr>
              <a:t>Efficient Teamwork</a:t>
            </a:r>
            <a:endParaRPr lang="en-US" sz="2187" dirty="0"/>
          </a:p>
        </p:txBody>
      </p:sp>
      <p:sp>
        <p:nvSpPr>
          <p:cNvPr id="8" name="Text 4"/>
          <p:cNvSpPr/>
          <p:nvPr/>
        </p:nvSpPr>
        <p:spPr>
          <a:xfrm>
            <a:off x="2348389" y="5355431"/>
            <a:ext cx="3088958" cy="1066205"/>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Seamless collaboration and communication drive increased productivity.</a:t>
            </a:r>
            <a:endParaRPr lang="en-US" sz="1750" dirty="0"/>
          </a:p>
        </p:txBody>
      </p:sp>
      <p:sp>
        <p:nvSpPr>
          <p:cNvPr id="9" name="Shape 5"/>
          <p:cNvSpPr/>
          <p:nvPr/>
        </p:nvSpPr>
        <p:spPr>
          <a:xfrm>
            <a:off x="5770602" y="2599373"/>
            <a:ext cx="3088958" cy="1909048"/>
          </a:xfrm>
          <a:prstGeom prst="roundRect">
            <a:avLst>
              <a:gd name="adj" fmla="val 20951"/>
            </a:avLst>
          </a:prstGeom>
          <a:noFill/>
          <a:ln w="27742">
            <a:solidFill>
              <a:srgbClr val="D7425E"/>
            </a:solidFill>
            <a:prstDash val="solid"/>
          </a:ln>
        </p:spPr>
      </p:sp>
      <p:pic>
        <p:nvPicPr>
          <p:cNvPr id="10" name="Image 2" descr="preencoded.png">    </p:cNvPr>
          <p:cNvPicPr>
            <a:picLocks noChangeAspect="1"/>
          </p:cNvPicPr>
          <p:nvPr/>
        </p:nvPicPr>
        <p:blipFill>
          <a:blip r:embed="rId3"/>
          <a:stretch>
            <a:fillRect/>
          </a:stretch>
        </p:blipFill>
        <p:spPr>
          <a:xfrm>
            <a:off x="5798344" y="2627114"/>
            <a:ext cx="3033474" cy="1853565"/>
          </a:xfrm>
          <a:prstGeom prst="rect">
            <a:avLst/>
          </a:prstGeom>
        </p:spPr>
      </p:pic>
      <p:sp>
        <p:nvSpPr>
          <p:cNvPr id="11" name="Text 6"/>
          <p:cNvSpPr/>
          <p:nvPr/>
        </p:nvSpPr>
        <p:spPr>
          <a:xfrm>
            <a:off x="5770602" y="4786074"/>
            <a:ext cx="2735580" cy="347186"/>
          </a:xfrm>
          <a:prstGeom prst="rect">
            <a:avLst/>
          </a:prstGeom>
          <a:noFill/>
          <a:ln/>
        </p:spPr>
        <p:txBody>
          <a:bodyPr wrap="none" rtlCol="0" anchor="t"/>
          <a:lstStyle/>
          <a:p>
            <a:pPr algn="l" indent="0" marL="0">
              <a:lnSpc>
                <a:spcPts val="2734"/>
              </a:lnSpc>
              <a:buNone/>
            </a:pPr>
            <a:r>
              <a:rPr lang="en-US" sz="2187" b="1" dirty="0">
                <a:solidFill>
                  <a:srgbClr val="D7425E"/>
                </a:solidFill>
                <a:latin typeface="Nunito" pitchFamily="34" charset="0"/>
                <a:ea typeface="Nunito" pitchFamily="34" charset="-122"/>
                <a:cs typeface="Nunito" pitchFamily="34" charset="-120"/>
              </a:rPr>
              <a:t>Visual Work Tracking</a:t>
            </a:r>
            <a:endParaRPr lang="en-US" sz="2187" dirty="0"/>
          </a:p>
        </p:txBody>
      </p:sp>
      <p:sp>
        <p:nvSpPr>
          <p:cNvPr id="12" name="Text 7"/>
          <p:cNvSpPr/>
          <p:nvPr/>
        </p:nvSpPr>
        <p:spPr>
          <a:xfrm>
            <a:off x="5770602" y="5355431"/>
            <a:ext cx="3088958" cy="1066205"/>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Utilize agile boards to enhance transparency, accountability, and progress tracking.</a:t>
            </a:r>
            <a:endParaRPr lang="en-US" sz="1750" dirty="0"/>
          </a:p>
        </p:txBody>
      </p:sp>
      <p:sp>
        <p:nvSpPr>
          <p:cNvPr id="13" name="Shape 8"/>
          <p:cNvSpPr/>
          <p:nvPr/>
        </p:nvSpPr>
        <p:spPr>
          <a:xfrm>
            <a:off x="9192816" y="2599373"/>
            <a:ext cx="3089077" cy="1909167"/>
          </a:xfrm>
          <a:prstGeom prst="roundRect">
            <a:avLst>
              <a:gd name="adj" fmla="val 20949"/>
            </a:avLst>
          </a:prstGeom>
          <a:noFill/>
          <a:ln w="27742">
            <a:solidFill>
              <a:srgbClr val="DD785E"/>
            </a:solidFill>
            <a:prstDash val="solid"/>
          </a:ln>
        </p:spPr>
      </p:sp>
      <p:pic>
        <p:nvPicPr>
          <p:cNvPr id="14" name="Image 3" descr="preencoded.png">    </p:cNvPr>
          <p:cNvPicPr>
            <a:picLocks noChangeAspect="1"/>
          </p:cNvPicPr>
          <p:nvPr/>
        </p:nvPicPr>
        <p:blipFill>
          <a:blip r:embed="rId4"/>
          <a:stretch>
            <a:fillRect/>
          </a:stretch>
        </p:blipFill>
        <p:spPr>
          <a:xfrm>
            <a:off x="9220557" y="2627114"/>
            <a:ext cx="3033593" cy="1853684"/>
          </a:xfrm>
          <a:prstGeom prst="rect">
            <a:avLst/>
          </a:prstGeom>
        </p:spPr>
      </p:pic>
      <p:sp>
        <p:nvSpPr>
          <p:cNvPr id="15" name="Text 9"/>
          <p:cNvSpPr/>
          <p:nvPr/>
        </p:nvSpPr>
        <p:spPr>
          <a:xfrm>
            <a:off x="9192816" y="4786193"/>
            <a:ext cx="3089077" cy="694373"/>
          </a:xfrm>
          <a:prstGeom prst="rect">
            <a:avLst/>
          </a:prstGeom>
          <a:noFill/>
          <a:ln/>
        </p:spPr>
        <p:txBody>
          <a:bodyPr wrap="square" rtlCol="0" anchor="t"/>
          <a:lstStyle/>
          <a:p>
            <a:pPr algn="l" indent="0" marL="0">
              <a:lnSpc>
                <a:spcPts val="2734"/>
              </a:lnSpc>
              <a:buNone/>
            </a:pPr>
            <a:r>
              <a:rPr lang="en-US" sz="2187" b="1" dirty="0">
                <a:solidFill>
                  <a:srgbClr val="DD785E"/>
                </a:solidFill>
                <a:latin typeface="Nunito" pitchFamily="34" charset="0"/>
                <a:ea typeface="Nunito" pitchFamily="34" charset="-122"/>
                <a:cs typeface="Nunito" pitchFamily="34" charset="-120"/>
              </a:rPr>
              <a:t>Measurable Improvement</a:t>
            </a:r>
            <a:endParaRPr lang="en-US" sz="2187" dirty="0"/>
          </a:p>
        </p:txBody>
      </p:sp>
      <p:sp>
        <p:nvSpPr>
          <p:cNvPr id="16" name="Text 10"/>
          <p:cNvSpPr/>
          <p:nvPr/>
        </p:nvSpPr>
        <p:spPr>
          <a:xfrm>
            <a:off x="9192816" y="5702737"/>
            <a:ext cx="3089077" cy="1066205"/>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Implement metrics and continuous monitoring to identify areas of improvement.</a:t>
            </a:r>
            <a:endParaRPr lang="en-US" sz="1750" dirty="0"/>
          </a:p>
        </p:txBody>
      </p:sp>
      <p:pic>
        <p:nvPicPr>
          <p:cNvPr id="17"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sp>
        <p:nvSpPr>
          <p:cNvPr id="4" name="Text 1"/>
          <p:cNvSpPr/>
          <p:nvPr/>
        </p:nvSpPr>
        <p:spPr>
          <a:xfrm>
            <a:off x="2348389" y="1476613"/>
            <a:ext cx="7376160"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Practical Application of Agile</a:t>
            </a:r>
            <a:endParaRPr lang="en-US" sz="4374" dirty="0"/>
          </a:p>
        </p:txBody>
      </p:sp>
      <p:sp>
        <p:nvSpPr>
          <p:cNvPr id="5" name="Shape 2"/>
          <p:cNvSpPr/>
          <p:nvPr/>
        </p:nvSpPr>
        <p:spPr>
          <a:xfrm>
            <a:off x="2348389" y="2615327"/>
            <a:ext cx="4855726" cy="1779984"/>
          </a:xfrm>
          <a:prstGeom prst="roundRect">
            <a:avLst>
              <a:gd name="adj" fmla="val 22470"/>
            </a:avLst>
          </a:prstGeom>
          <a:solidFill>
            <a:srgbClr val="00002E"/>
          </a:solidFill>
          <a:ln w="27742">
            <a:solidFill>
              <a:srgbClr val="F2B42D"/>
            </a:solidFill>
            <a:prstDash val="solid"/>
          </a:ln>
        </p:spPr>
      </p:sp>
      <p:sp>
        <p:nvSpPr>
          <p:cNvPr id="6" name="Text 3"/>
          <p:cNvSpPr/>
          <p:nvPr/>
        </p:nvSpPr>
        <p:spPr>
          <a:xfrm>
            <a:off x="2598301" y="2865239"/>
            <a:ext cx="2659380" cy="347186"/>
          </a:xfrm>
          <a:prstGeom prst="rect">
            <a:avLst/>
          </a:prstGeom>
          <a:noFill/>
          <a:ln/>
        </p:spPr>
        <p:txBody>
          <a:bodyPr wrap="none" rtlCol="0" anchor="t"/>
          <a:lstStyle/>
          <a:p>
            <a:pPr indent="0" marL="0">
              <a:lnSpc>
                <a:spcPts val="2734"/>
              </a:lnSpc>
              <a:buNone/>
            </a:pPr>
            <a:r>
              <a:rPr lang="en-US" sz="2187" b="1" dirty="0">
                <a:solidFill>
                  <a:srgbClr val="F2B42D"/>
                </a:solidFill>
                <a:latin typeface="Nunito" pitchFamily="34" charset="0"/>
                <a:ea typeface="Nunito" pitchFamily="34" charset="-122"/>
                <a:cs typeface="Nunito" pitchFamily="34" charset="-120"/>
              </a:rPr>
              <a:t>Agile Methodologies</a:t>
            </a:r>
            <a:endParaRPr lang="en-US" sz="2187" dirty="0"/>
          </a:p>
        </p:txBody>
      </p:sp>
      <p:sp>
        <p:nvSpPr>
          <p:cNvPr id="7" name="Text 4"/>
          <p:cNvSpPr/>
          <p:nvPr/>
        </p:nvSpPr>
        <p:spPr>
          <a:xfrm>
            <a:off x="2598301" y="3434596"/>
            <a:ext cx="4355902" cy="710803"/>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Explore popular methodologies such as Scrum, Kanban, and Lean.</a:t>
            </a:r>
            <a:endParaRPr lang="en-US" sz="1750" dirty="0"/>
          </a:p>
        </p:txBody>
      </p:sp>
      <p:sp>
        <p:nvSpPr>
          <p:cNvPr id="8" name="Shape 5"/>
          <p:cNvSpPr/>
          <p:nvPr/>
        </p:nvSpPr>
        <p:spPr>
          <a:xfrm>
            <a:off x="7426285" y="2615327"/>
            <a:ext cx="4855726" cy="1779984"/>
          </a:xfrm>
          <a:prstGeom prst="roundRect">
            <a:avLst>
              <a:gd name="adj" fmla="val 22470"/>
            </a:avLst>
          </a:prstGeom>
          <a:solidFill>
            <a:srgbClr val="00002E"/>
          </a:solidFill>
          <a:ln w="27742">
            <a:solidFill>
              <a:srgbClr val="D7425E"/>
            </a:solidFill>
            <a:prstDash val="solid"/>
          </a:ln>
        </p:spPr>
      </p:sp>
      <p:sp>
        <p:nvSpPr>
          <p:cNvPr id="9" name="Text 6"/>
          <p:cNvSpPr/>
          <p:nvPr/>
        </p:nvSpPr>
        <p:spPr>
          <a:xfrm>
            <a:off x="7676198" y="2865239"/>
            <a:ext cx="3223260" cy="347186"/>
          </a:xfrm>
          <a:prstGeom prst="rect">
            <a:avLst/>
          </a:prstGeom>
          <a:noFill/>
          <a:ln/>
        </p:spPr>
        <p:txBody>
          <a:bodyPr wrap="none" rtlCol="0" anchor="t"/>
          <a:lstStyle/>
          <a:p>
            <a:pPr indent="0" marL="0">
              <a:lnSpc>
                <a:spcPts val="2734"/>
              </a:lnSpc>
              <a:buNone/>
            </a:pPr>
            <a:r>
              <a:rPr lang="en-US" sz="2187" b="1" dirty="0">
                <a:solidFill>
                  <a:srgbClr val="D7425E"/>
                </a:solidFill>
                <a:latin typeface="Nunito" pitchFamily="34" charset="0"/>
                <a:ea typeface="Nunito" pitchFamily="34" charset="-122"/>
                <a:cs typeface="Nunito" pitchFamily="34" charset="-120"/>
              </a:rPr>
              <a:t>Agile Practices and Tools</a:t>
            </a:r>
            <a:endParaRPr lang="en-US" sz="2187" dirty="0"/>
          </a:p>
        </p:txBody>
      </p:sp>
      <p:sp>
        <p:nvSpPr>
          <p:cNvPr id="10" name="Text 7"/>
          <p:cNvSpPr/>
          <p:nvPr/>
        </p:nvSpPr>
        <p:spPr>
          <a:xfrm>
            <a:off x="7676198" y="3434596"/>
            <a:ext cx="4355902" cy="710803"/>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Discover key agile practices and the tools that support effective implementation.</a:t>
            </a:r>
            <a:endParaRPr lang="en-US" sz="1750" dirty="0"/>
          </a:p>
        </p:txBody>
      </p:sp>
      <p:sp>
        <p:nvSpPr>
          <p:cNvPr id="11" name="Shape 8"/>
          <p:cNvSpPr/>
          <p:nvPr/>
        </p:nvSpPr>
        <p:spPr>
          <a:xfrm>
            <a:off x="2348389" y="4617482"/>
            <a:ext cx="4855726" cy="2135386"/>
          </a:xfrm>
          <a:prstGeom prst="roundRect">
            <a:avLst>
              <a:gd name="adj" fmla="val 18730"/>
            </a:avLst>
          </a:prstGeom>
          <a:solidFill>
            <a:srgbClr val="00002E"/>
          </a:solidFill>
          <a:ln w="27742">
            <a:solidFill>
              <a:srgbClr val="DD785E"/>
            </a:solidFill>
            <a:prstDash val="solid"/>
          </a:ln>
        </p:spPr>
      </p:sp>
      <p:sp>
        <p:nvSpPr>
          <p:cNvPr id="12" name="Text 9"/>
          <p:cNvSpPr/>
          <p:nvPr/>
        </p:nvSpPr>
        <p:spPr>
          <a:xfrm>
            <a:off x="2598301" y="4867394"/>
            <a:ext cx="2221944" cy="347186"/>
          </a:xfrm>
          <a:prstGeom prst="rect">
            <a:avLst/>
          </a:prstGeom>
          <a:noFill/>
          <a:ln/>
        </p:spPr>
        <p:txBody>
          <a:bodyPr wrap="none" rtlCol="0" anchor="t"/>
          <a:lstStyle/>
          <a:p>
            <a:pPr indent="0" marL="0">
              <a:lnSpc>
                <a:spcPts val="2734"/>
              </a:lnSpc>
              <a:buNone/>
            </a:pPr>
            <a:r>
              <a:rPr lang="en-US" sz="2187" b="1" dirty="0">
                <a:solidFill>
                  <a:srgbClr val="DD785E"/>
                </a:solidFill>
                <a:latin typeface="Nunito" pitchFamily="34" charset="0"/>
                <a:ea typeface="Nunito" pitchFamily="34" charset="-122"/>
                <a:cs typeface="Nunito" pitchFamily="34" charset="-120"/>
              </a:rPr>
              <a:t>Case Studies</a:t>
            </a:r>
            <a:endParaRPr lang="en-US" sz="2187" dirty="0"/>
          </a:p>
        </p:txBody>
      </p:sp>
      <p:sp>
        <p:nvSpPr>
          <p:cNvPr id="13" name="Text 10"/>
          <p:cNvSpPr/>
          <p:nvPr/>
        </p:nvSpPr>
        <p:spPr>
          <a:xfrm>
            <a:off x="2598301" y="5436751"/>
            <a:ext cx="4355902"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Learn from successful companies that have embraced Agile and see their impressive results.</a:t>
            </a:r>
            <a:endParaRPr lang="en-US" sz="1750" dirty="0"/>
          </a:p>
        </p:txBody>
      </p:sp>
      <p:sp>
        <p:nvSpPr>
          <p:cNvPr id="14" name="Shape 11"/>
          <p:cNvSpPr/>
          <p:nvPr/>
        </p:nvSpPr>
        <p:spPr>
          <a:xfrm>
            <a:off x="7426285" y="4617482"/>
            <a:ext cx="4855726" cy="2135386"/>
          </a:xfrm>
          <a:prstGeom prst="roundRect">
            <a:avLst>
              <a:gd name="adj" fmla="val 18730"/>
            </a:avLst>
          </a:prstGeom>
          <a:solidFill>
            <a:srgbClr val="00002E"/>
          </a:solidFill>
          <a:ln w="27742">
            <a:solidFill>
              <a:srgbClr val="48A8E2"/>
            </a:solidFill>
            <a:prstDash val="solid"/>
          </a:ln>
        </p:spPr>
      </p:sp>
      <p:sp>
        <p:nvSpPr>
          <p:cNvPr id="15" name="Text 12"/>
          <p:cNvSpPr/>
          <p:nvPr/>
        </p:nvSpPr>
        <p:spPr>
          <a:xfrm>
            <a:off x="7676198" y="4867394"/>
            <a:ext cx="2221944" cy="347186"/>
          </a:xfrm>
          <a:prstGeom prst="rect">
            <a:avLst/>
          </a:prstGeom>
          <a:noFill/>
          <a:ln/>
        </p:spPr>
        <p:txBody>
          <a:bodyPr wrap="none" rtlCol="0" anchor="t"/>
          <a:lstStyle/>
          <a:p>
            <a:pPr indent="0" marL="0">
              <a:lnSpc>
                <a:spcPts val="2734"/>
              </a:lnSpc>
              <a:buNone/>
            </a:pPr>
            <a:r>
              <a:rPr lang="en-US" sz="2187" b="1" dirty="0">
                <a:solidFill>
                  <a:srgbClr val="48A8E2"/>
                </a:solidFill>
                <a:latin typeface="Nunito" pitchFamily="34" charset="0"/>
                <a:ea typeface="Nunito" pitchFamily="34" charset="-122"/>
                <a:cs typeface="Nunito" pitchFamily="34" charset="-120"/>
              </a:rPr>
              <a:t>Q&amp;A Session</a:t>
            </a:r>
            <a:endParaRPr lang="en-US" sz="2187" dirty="0"/>
          </a:p>
        </p:txBody>
      </p:sp>
      <p:sp>
        <p:nvSpPr>
          <p:cNvPr id="16" name="Text 13"/>
          <p:cNvSpPr/>
          <p:nvPr/>
        </p:nvSpPr>
        <p:spPr>
          <a:xfrm>
            <a:off x="7676198" y="5436751"/>
            <a:ext cx="4355902"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An opportunity to ask questions and dive deeper into agile methodologies and best practices.</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sp>
        <p:nvSpPr>
          <p:cNvPr id="4" name="Text 1"/>
          <p:cNvSpPr/>
          <p:nvPr/>
        </p:nvSpPr>
        <p:spPr>
          <a:xfrm>
            <a:off x="2348389" y="1374458"/>
            <a:ext cx="5303520"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Key Benefits of Agile</a:t>
            </a:r>
            <a:endParaRPr lang="en-US" sz="4374" dirty="0"/>
          </a:p>
        </p:txBody>
      </p:sp>
      <p:sp>
        <p:nvSpPr>
          <p:cNvPr id="5" name="Shape 2"/>
          <p:cNvSpPr/>
          <p:nvPr/>
        </p:nvSpPr>
        <p:spPr>
          <a:xfrm>
            <a:off x="7301270" y="2513171"/>
            <a:ext cx="27742" cy="4341852"/>
          </a:xfrm>
          <a:prstGeom prst="rect">
            <a:avLst/>
          </a:prstGeom>
          <a:solidFill>
            <a:srgbClr val="262654"/>
          </a:solidFill>
          <a:ln/>
        </p:spPr>
      </p:sp>
      <p:sp>
        <p:nvSpPr>
          <p:cNvPr id="6" name="Shape 3"/>
          <p:cNvSpPr/>
          <p:nvPr/>
        </p:nvSpPr>
        <p:spPr>
          <a:xfrm>
            <a:off x="7565053" y="2922806"/>
            <a:ext cx="777597" cy="27742"/>
          </a:xfrm>
          <a:prstGeom prst="rect">
            <a:avLst/>
          </a:prstGeom>
          <a:solidFill>
            <a:srgbClr val="F2B42D"/>
          </a:solidFill>
          <a:ln/>
        </p:spPr>
      </p:sp>
      <p:sp>
        <p:nvSpPr>
          <p:cNvPr id="7" name="Shape 4"/>
          <p:cNvSpPr/>
          <p:nvPr/>
        </p:nvSpPr>
        <p:spPr>
          <a:xfrm>
            <a:off x="7065109" y="2686764"/>
            <a:ext cx="499943" cy="499943"/>
          </a:xfrm>
          <a:prstGeom prst="roundRect">
            <a:avLst>
              <a:gd name="adj" fmla="val 80001"/>
            </a:avLst>
          </a:prstGeom>
          <a:solidFill>
            <a:srgbClr val="00002E"/>
          </a:solidFill>
          <a:ln w="27742">
            <a:solidFill>
              <a:srgbClr val="F2B42D"/>
            </a:solidFill>
            <a:prstDash val="solid"/>
          </a:ln>
        </p:spPr>
      </p:sp>
      <p:sp>
        <p:nvSpPr>
          <p:cNvPr id="8" name="Text 5"/>
          <p:cNvSpPr/>
          <p:nvPr/>
        </p:nvSpPr>
        <p:spPr>
          <a:xfrm>
            <a:off x="7215961" y="2728436"/>
            <a:ext cx="198120" cy="416481"/>
          </a:xfrm>
          <a:prstGeom prst="rect">
            <a:avLst/>
          </a:prstGeom>
          <a:noFill/>
          <a:ln/>
        </p:spPr>
        <p:txBody>
          <a:bodyPr wrap="none" rtlCol="0" anchor="t"/>
          <a:lstStyle/>
          <a:p>
            <a:pPr algn="ctr" indent="0" marL="0">
              <a:lnSpc>
                <a:spcPts val="3281"/>
              </a:lnSpc>
              <a:buNone/>
            </a:pPr>
            <a:r>
              <a:rPr lang="en-US" sz="2624" b="1" dirty="0">
                <a:solidFill>
                  <a:srgbClr val="F2B42D"/>
                </a:solidFill>
                <a:latin typeface="Nunito" pitchFamily="34" charset="0"/>
                <a:ea typeface="Nunito" pitchFamily="34" charset="-122"/>
                <a:cs typeface="Nunito" pitchFamily="34" charset="-120"/>
              </a:rPr>
              <a:t>1</a:t>
            </a:r>
            <a:endParaRPr lang="en-US" sz="2624" dirty="0"/>
          </a:p>
        </p:txBody>
      </p:sp>
      <p:sp>
        <p:nvSpPr>
          <p:cNvPr id="9" name="Text 6"/>
          <p:cNvSpPr/>
          <p:nvPr/>
        </p:nvSpPr>
        <p:spPr>
          <a:xfrm>
            <a:off x="8537138" y="2735342"/>
            <a:ext cx="3169920" cy="347186"/>
          </a:xfrm>
          <a:prstGeom prst="rect">
            <a:avLst/>
          </a:prstGeom>
          <a:noFill/>
          <a:ln/>
        </p:spPr>
        <p:txBody>
          <a:bodyPr wrap="none" rtlCol="0" anchor="t"/>
          <a:lstStyle/>
          <a:p>
            <a:pPr algn="l" indent="0" marL="0">
              <a:lnSpc>
                <a:spcPts val="2734"/>
              </a:lnSpc>
              <a:buNone/>
            </a:pPr>
            <a:r>
              <a:rPr lang="en-US" sz="2187" b="1" dirty="0">
                <a:solidFill>
                  <a:srgbClr val="F2B42D"/>
                </a:solidFill>
                <a:latin typeface="Nunito" pitchFamily="34" charset="0"/>
                <a:ea typeface="Nunito" pitchFamily="34" charset="-122"/>
                <a:cs typeface="Nunito" pitchFamily="34" charset="-120"/>
              </a:rPr>
              <a:t>Flexibility &amp; Adaptability</a:t>
            </a:r>
            <a:endParaRPr lang="en-US" sz="2187" dirty="0"/>
          </a:p>
        </p:txBody>
      </p:sp>
      <p:sp>
        <p:nvSpPr>
          <p:cNvPr id="10" name="Text 7"/>
          <p:cNvSpPr/>
          <p:nvPr/>
        </p:nvSpPr>
        <p:spPr>
          <a:xfrm>
            <a:off x="8537138" y="3304699"/>
            <a:ext cx="3744754" cy="710803"/>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Quickly respond to changing market demands and customer feedback.</a:t>
            </a:r>
            <a:endParaRPr lang="en-US" sz="1750" dirty="0"/>
          </a:p>
        </p:txBody>
      </p:sp>
      <p:sp>
        <p:nvSpPr>
          <p:cNvPr id="11" name="Shape 8"/>
          <p:cNvSpPr/>
          <p:nvPr/>
        </p:nvSpPr>
        <p:spPr>
          <a:xfrm>
            <a:off x="6287512" y="4033659"/>
            <a:ext cx="777597" cy="27742"/>
          </a:xfrm>
          <a:prstGeom prst="rect">
            <a:avLst/>
          </a:prstGeom>
          <a:solidFill>
            <a:srgbClr val="D7425E"/>
          </a:solidFill>
          <a:ln/>
        </p:spPr>
      </p:sp>
      <p:sp>
        <p:nvSpPr>
          <p:cNvPr id="12" name="Shape 9"/>
          <p:cNvSpPr/>
          <p:nvPr/>
        </p:nvSpPr>
        <p:spPr>
          <a:xfrm>
            <a:off x="7065109" y="3797618"/>
            <a:ext cx="499943" cy="499943"/>
          </a:xfrm>
          <a:prstGeom prst="roundRect">
            <a:avLst>
              <a:gd name="adj" fmla="val 80001"/>
            </a:avLst>
          </a:prstGeom>
          <a:solidFill>
            <a:srgbClr val="00002E"/>
          </a:solidFill>
          <a:ln w="27742">
            <a:solidFill>
              <a:srgbClr val="D7425E"/>
            </a:solidFill>
            <a:prstDash val="solid"/>
          </a:ln>
        </p:spPr>
      </p:sp>
      <p:sp>
        <p:nvSpPr>
          <p:cNvPr id="13" name="Text 10"/>
          <p:cNvSpPr/>
          <p:nvPr/>
        </p:nvSpPr>
        <p:spPr>
          <a:xfrm>
            <a:off x="7215961" y="3839289"/>
            <a:ext cx="198120" cy="416481"/>
          </a:xfrm>
          <a:prstGeom prst="rect">
            <a:avLst/>
          </a:prstGeom>
          <a:noFill/>
          <a:ln/>
        </p:spPr>
        <p:txBody>
          <a:bodyPr wrap="none" rtlCol="0" anchor="t"/>
          <a:lstStyle/>
          <a:p>
            <a:pPr algn="ctr" indent="0" marL="0">
              <a:lnSpc>
                <a:spcPts val="3281"/>
              </a:lnSpc>
              <a:buNone/>
            </a:pPr>
            <a:r>
              <a:rPr lang="en-US" sz="2624" b="1" dirty="0">
                <a:solidFill>
                  <a:srgbClr val="D7425E"/>
                </a:solidFill>
                <a:latin typeface="Nunito" pitchFamily="34" charset="0"/>
                <a:ea typeface="Nunito" pitchFamily="34" charset="-122"/>
                <a:cs typeface="Nunito" pitchFamily="34" charset="-120"/>
              </a:rPr>
              <a:t>2</a:t>
            </a:r>
            <a:endParaRPr lang="en-US" sz="2624" dirty="0"/>
          </a:p>
        </p:txBody>
      </p:sp>
      <p:sp>
        <p:nvSpPr>
          <p:cNvPr id="14" name="Text 11"/>
          <p:cNvSpPr/>
          <p:nvPr/>
        </p:nvSpPr>
        <p:spPr>
          <a:xfrm>
            <a:off x="3871079" y="3846195"/>
            <a:ext cx="2221944" cy="347186"/>
          </a:xfrm>
          <a:prstGeom prst="rect">
            <a:avLst/>
          </a:prstGeom>
          <a:noFill/>
          <a:ln/>
        </p:spPr>
        <p:txBody>
          <a:bodyPr wrap="none" rtlCol="0" anchor="t"/>
          <a:lstStyle/>
          <a:p>
            <a:pPr algn="r" indent="0" marL="0">
              <a:lnSpc>
                <a:spcPts val="2734"/>
              </a:lnSpc>
              <a:buNone/>
            </a:pPr>
            <a:r>
              <a:rPr lang="en-US" sz="2187" b="1" dirty="0">
                <a:solidFill>
                  <a:srgbClr val="D7425E"/>
                </a:solidFill>
                <a:latin typeface="Nunito" pitchFamily="34" charset="0"/>
                <a:ea typeface="Nunito" pitchFamily="34" charset="-122"/>
                <a:cs typeface="Nunito" pitchFamily="34" charset="-120"/>
              </a:rPr>
              <a:t>Improved Quality</a:t>
            </a:r>
            <a:endParaRPr lang="en-US" sz="2187" dirty="0"/>
          </a:p>
        </p:txBody>
      </p:sp>
      <p:sp>
        <p:nvSpPr>
          <p:cNvPr id="15" name="Text 12"/>
          <p:cNvSpPr/>
          <p:nvPr/>
        </p:nvSpPr>
        <p:spPr>
          <a:xfrm>
            <a:off x="2348389" y="4415552"/>
            <a:ext cx="3744635" cy="1066205"/>
          </a:xfrm>
          <a:prstGeom prst="rect">
            <a:avLst/>
          </a:prstGeom>
          <a:noFill/>
          <a:ln/>
        </p:spPr>
        <p:txBody>
          <a:bodyPr wrap="square" rtlCol="0" anchor="t"/>
          <a:lstStyle/>
          <a:p>
            <a:pPr algn="r" indent="0" marL="0">
              <a:lnSpc>
                <a:spcPts val="2799"/>
              </a:lnSpc>
              <a:buNone/>
            </a:pPr>
            <a:r>
              <a:rPr lang="en-US" sz="1750" dirty="0">
                <a:solidFill>
                  <a:srgbClr val="FFFFFF"/>
                </a:solidFill>
                <a:latin typeface="PT Sans" pitchFamily="34" charset="0"/>
                <a:ea typeface="PT Sans" pitchFamily="34" charset="-122"/>
                <a:cs typeface="PT Sans" pitchFamily="34" charset="-120"/>
              </a:rPr>
              <a:t>By embracing continuous improvement and feedback loops, quality is always a priority.</a:t>
            </a:r>
            <a:endParaRPr lang="en-US" sz="1750" dirty="0"/>
          </a:p>
        </p:txBody>
      </p:sp>
      <p:sp>
        <p:nvSpPr>
          <p:cNvPr id="16" name="Shape 13"/>
          <p:cNvSpPr/>
          <p:nvPr/>
        </p:nvSpPr>
        <p:spPr>
          <a:xfrm>
            <a:off x="7565053" y="5184636"/>
            <a:ext cx="777597" cy="27742"/>
          </a:xfrm>
          <a:prstGeom prst="rect">
            <a:avLst/>
          </a:prstGeom>
          <a:solidFill>
            <a:srgbClr val="DD785E"/>
          </a:solidFill>
          <a:ln/>
        </p:spPr>
      </p:sp>
      <p:sp>
        <p:nvSpPr>
          <p:cNvPr id="17" name="Shape 14"/>
          <p:cNvSpPr/>
          <p:nvPr/>
        </p:nvSpPr>
        <p:spPr>
          <a:xfrm>
            <a:off x="7065109" y="4948595"/>
            <a:ext cx="499943" cy="499943"/>
          </a:xfrm>
          <a:prstGeom prst="roundRect">
            <a:avLst>
              <a:gd name="adj" fmla="val 80001"/>
            </a:avLst>
          </a:prstGeom>
          <a:solidFill>
            <a:srgbClr val="00002E"/>
          </a:solidFill>
          <a:ln w="27742">
            <a:solidFill>
              <a:srgbClr val="DD785E"/>
            </a:solidFill>
            <a:prstDash val="solid"/>
          </a:ln>
        </p:spPr>
      </p:sp>
      <p:sp>
        <p:nvSpPr>
          <p:cNvPr id="18" name="Text 15"/>
          <p:cNvSpPr/>
          <p:nvPr/>
        </p:nvSpPr>
        <p:spPr>
          <a:xfrm>
            <a:off x="7215961" y="4990267"/>
            <a:ext cx="198120" cy="416481"/>
          </a:xfrm>
          <a:prstGeom prst="rect">
            <a:avLst/>
          </a:prstGeom>
          <a:noFill/>
          <a:ln/>
        </p:spPr>
        <p:txBody>
          <a:bodyPr wrap="none" rtlCol="0" anchor="t"/>
          <a:lstStyle/>
          <a:p>
            <a:pPr algn="ctr" indent="0" marL="0">
              <a:lnSpc>
                <a:spcPts val="3281"/>
              </a:lnSpc>
              <a:buNone/>
            </a:pPr>
            <a:r>
              <a:rPr lang="en-US" sz="2624" b="1" dirty="0">
                <a:solidFill>
                  <a:srgbClr val="DD785E"/>
                </a:solidFill>
                <a:latin typeface="Nunito" pitchFamily="34" charset="0"/>
                <a:ea typeface="Nunito" pitchFamily="34" charset="-122"/>
                <a:cs typeface="Nunito" pitchFamily="34" charset="-120"/>
              </a:rPr>
              <a:t>3</a:t>
            </a:r>
            <a:endParaRPr lang="en-US" sz="2624" dirty="0"/>
          </a:p>
        </p:txBody>
      </p:sp>
      <p:sp>
        <p:nvSpPr>
          <p:cNvPr id="19" name="Text 16"/>
          <p:cNvSpPr/>
          <p:nvPr/>
        </p:nvSpPr>
        <p:spPr>
          <a:xfrm>
            <a:off x="8537138" y="4997172"/>
            <a:ext cx="2827020" cy="347186"/>
          </a:xfrm>
          <a:prstGeom prst="rect">
            <a:avLst/>
          </a:prstGeom>
          <a:noFill/>
          <a:ln/>
        </p:spPr>
        <p:txBody>
          <a:bodyPr wrap="none" rtlCol="0" anchor="t"/>
          <a:lstStyle/>
          <a:p>
            <a:pPr algn="l" indent="0" marL="0">
              <a:lnSpc>
                <a:spcPts val="2734"/>
              </a:lnSpc>
              <a:buNone/>
            </a:pPr>
            <a:r>
              <a:rPr lang="en-US" sz="2187" b="1" dirty="0">
                <a:solidFill>
                  <a:srgbClr val="DD785E"/>
                </a:solidFill>
                <a:latin typeface="Nunito" pitchFamily="34" charset="0"/>
                <a:ea typeface="Nunito" pitchFamily="34" charset="-122"/>
                <a:cs typeface="Nunito" pitchFamily="34" charset="-120"/>
              </a:rPr>
              <a:t>Customer Satisfaction</a:t>
            </a:r>
            <a:endParaRPr lang="en-US" sz="2187" dirty="0"/>
          </a:p>
        </p:txBody>
      </p:sp>
      <p:sp>
        <p:nvSpPr>
          <p:cNvPr id="20" name="Text 17"/>
          <p:cNvSpPr/>
          <p:nvPr/>
        </p:nvSpPr>
        <p:spPr>
          <a:xfrm>
            <a:off x="8537138" y="5566529"/>
            <a:ext cx="3744754" cy="1066205"/>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Engaging customers throughout the process ensures their needs are met, leading to higher satisfaction.</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sp>
        <p:nvSpPr>
          <p:cNvPr id="4" name="Text 1"/>
          <p:cNvSpPr/>
          <p:nvPr/>
        </p:nvSpPr>
        <p:spPr>
          <a:xfrm>
            <a:off x="2348389" y="1456611"/>
            <a:ext cx="4648200"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The Agile Mindset</a:t>
            </a:r>
            <a:endParaRPr lang="en-US" sz="4374" dirty="0"/>
          </a:p>
        </p:txBody>
      </p:sp>
      <p:sp>
        <p:nvSpPr>
          <p:cNvPr id="5" name="Shape 2"/>
          <p:cNvSpPr/>
          <p:nvPr/>
        </p:nvSpPr>
        <p:spPr>
          <a:xfrm>
            <a:off x="2348389" y="2595324"/>
            <a:ext cx="3088958" cy="1909048"/>
          </a:xfrm>
          <a:prstGeom prst="roundRect">
            <a:avLst>
              <a:gd name="adj" fmla="val 20951"/>
            </a:avLst>
          </a:prstGeom>
          <a:noFill/>
          <a:ln w="27742">
            <a:solidFill>
              <a:srgbClr val="F2B42D"/>
            </a:solidFill>
            <a:prstDash val="solid"/>
          </a:ln>
        </p:spPr>
      </p:sp>
      <p:pic>
        <p:nvPicPr>
          <p:cNvPr id="6" name="Image 1" descr="preencoded.png">    </p:cNvPr>
          <p:cNvPicPr>
            <a:picLocks noChangeAspect="1"/>
          </p:cNvPicPr>
          <p:nvPr/>
        </p:nvPicPr>
        <p:blipFill>
          <a:blip r:embed="rId2"/>
          <a:stretch>
            <a:fillRect/>
          </a:stretch>
        </p:blipFill>
        <p:spPr>
          <a:xfrm>
            <a:off x="2376130" y="2623066"/>
            <a:ext cx="3033474" cy="1853565"/>
          </a:xfrm>
          <a:prstGeom prst="rect">
            <a:avLst/>
          </a:prstGeom>
        </p:spPr>
      </p:pic>
      <p:sp>
        <p:nvSpPr>
          <p:cNvPr id="7" name="Text 3"/>
          <p:cNvSpPr/>
          <p:nvPr/>
        </p:nvSpPr>
        <p:spPr>
          <a:xfrm>
            <a:off x="2348389" y="4782026"/>
            <a:ext cx="2232660" cy="347186"/>
          </a:xfrm>
          <a:prstGeom prst="rect">
            <a:avLst/>
          </a:prstGeom>
          <a:noFill/>
          <a:ln/>
        </p:spPr>
        <p:txBody>
          <a:bodyPr wrap="none" rtlCol="0" anchor="t"/>
          <a:lstStyle/>
          <a:p>
            <a:pPr algn="l" indent="0" marL="0">
              <a:lnSpc>
                <a:spcPts val="2734"/>
              </a:lnSpc>
              <a:buNone/>
            </a:pPr>
            <a:r>
              <a:rPr lang="en-US" sz="2187" b="1" dirty="0">
                <a:solidFill>
                  <a:srgbClr val="F2B42D"/>
                </a:solidFill>
                <a:latin typeface="Nunito" pitchFamily="34" charset="0"/>
                <a:ea typeface="Nunito" pitchFamily="34" charset="-122"/>
                <a:cs typeface="Nunito" pitchFamily="34" charset="-120"/>
              </a:rPr>
              <a:t>Iterative Thinking</a:t>
            </a:r>
            <a:endParaRPr lang="en-US" sz="2187" dirty="0"/>
          </a:p>
        </p:txBody>
      </p:sp>
      <p:sp>
        <p:nvSpPr>
          <p:cNvPr id="8" name="Text 4"/>
          <p:cNvSpPr/>
          <p:nvPr/>
        </p:nvSpPr>
        <p:spPr>
          <a:xfrm>
            <a:off x="2348389" y="5351383"/>
            <a:ext cx="3088958" cy="1066205"/>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Embrace an iterative and incremental approach to problem-solving.</a:t>
            </a:r>
            <a:endParaRPr lang="en-US" sz="1750" dirty="0"/>
          </a:p>
        </p:txBody>
      </p:sp>
      <p:sp>
        <p:nvSpPr>
          <p:cNvPr id="9" name="Shape 5"/>
          <p:cNvSpPr/>
          <p:nvPr/>
        </p:nvSpPr>
        <p:spPr>
          <a:xfrm>
            <a:off x="5770602" y="2595324"/>
            <a:ext cx="3088958" cy="1909048"/>
          </a:xfrm>
          <a:prstGeom prst="roundRect">
            <a:avLst>
              <a:gd name="adj" fmla="val 20951"/>
            </a:avLst>
          </a:prstGeom>
          <a:noFill/>
          <a:ln w="27742">
            <a:solidFill>
              <a:srgbClr val="D7425E"/>
            </a:solidFill>
            <a:prstDash val="solid"/>
          </a:ln>
        </p:spPr>
      </p:sp>
      <p:pic>
        <p:nvPicPr>
          <p:cNvPr id="10" name="Image 2" descr="preencoded.png">    </p:cNvPr>
          <p:cNvPicPr>
            <a:picLocks noChangeAspect="1"/>
          </p:cNvPicPr>
          <p:nvPr/>
        </p:nvPicPr>
        <p:blipFill>
          <a:blip r:embed="rId3"/>
          <a:stretch>
            <a:fillRect/>
          </a:stretch>
        </p:blipFill>
        <p:spPr>
          <a:xfrm>
            <a:off x="5798344" y="2623066"/>
            <a:ext cx="3033474" cy="1853565"/>
          </a:xfrm>
          <a:prstGeom prst="rect">
            <a:avLst/>
          </a:prstGeom>
        </p:spPr>
      </p:pic>
      <p:sp>
        <p:nvSpPr>
          <p:cNvPr id="11" name="Text 6"/>
          <p:cNvSpPr/>
          <p:nvPr/>
        </p:nvSpPr>
        <p:spPr>
          <a:xfrm>
            <a:off x="5770602" y="4782026"/>
            <a:ext cx="2644140" cy="347186"/>
          </a:xfrm>
          <a:prstGeom prst="rect">
            <a:avLst/>
          </a:prstGeom>
          <a:noFill/>
          <a:ln/>
        </p:spPr>
        <p:txBody>
          <a:bodyPr wrap="none" rtlCol="0" anchor="t"/>
          <a:lstStyle/>
          <a:p>
            <a:pPr algn="l" indent="0" marL="0">
              <a:lnSpc>
                <a:spcPts val="2734"/>
              </a:lnSpc>
              <a:buNone/>
            </a:pPr>
            <a:r>
              <a:rPr lang="en-US" sz="2187" b="1" dirty="0">
                <a:solidFill>
                  <a:srgbClr val="D7425E"/>
                </a:solidFill>
                <a:latin typeface="Nunito" pitchFamily="34" charset="0"/>
                <a:ea typeface="Nunito" pitchFamily="34" charset="-122"/>
                <a:cs typeface="Nunito" pitchFamily="34" charset="-120"/>
              </a:rPr>
              <a:t>Continuous Learning</a:t>
            </a:r>
            <a:endParaRPr lang="en-US" sz="2187" dirty="0"/>
          </a:p>
        </p:txBody>
      </p:sp>
      <p:sp>
        <p:nvSpPr>
          <p:cNvPr id="12" name="Text 7"/>
          <p:cNvSpPr/>
          <p:nvPr/>
        </p:nvSpPr>
        <p:spPr>
          <a:xfrm>
            <a:off x="5770602" y="5351383"/>
            <a:ext cx="3088958" cy="1421606"/>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Cultivate a learning culture where individuals and teams are open to experimentation and improvement.</a:t>
            </a:r>
            <a:endParaRPr lang="en-US" sz="1750" dirty="0"/>
          </a:p>
        </p:txBody>
      </p:sp>
      <p:sp>
        <p:nvSpPr>
          <p:cNvPr id="13" name="Shape 8"/>
          <p:cNvSpPr/>
          <p:nvPr/>
        </p:nvSpPr>
        <p:spPr>
          <a:xfrm>
            <a:off x="9192816" y="2595324"/>
            <a:ext cx="3089077" cy="1909167"/>
          </a:xfrm>
          <a:prstGeom prst="roundRect">
            <a:avLst>
              <a:gd name="adj" fmla="val 20949"/>
            </a:avLst>
          </a:prstGeom>
          <a:noFill/>
          <a:ln w="27742">
            <a:solidFill>
              <a:srgbClr val="DD785E"/>
            </a:solidFill>
            <a:prstDash val="solid"/>
          </a:ln>
        </p:spPr>
      </p:sp>
      <p:pic>
        <p:nvPicPr>
          <p:cNvPr id="14" name="Image 3" descr="preencoded.png">    </p:cNvPr>
          <p:cNvPicPr>
            <a:picLocks noChangeAspect="1"/>
          </p:cNvPicPr>
          <p:nvPr/>
        </p:nvPicPr>
        <p:blipFill>
          <a:blip r:embed="rId4"/>
          <a:stretch>
            <a:fillRect/>
          </a:stretch>
        </p:blipFill>
        <p:spPr>
          <a:xfrm>
            <a:off x="9220557" y="2623066"/>
            <a:ext cx="3033593" cy="1853684"/>
          </a:xfrm>
          <a:prstGeom prst="rect">
            <a:avLst/>
          </a:prstGeom>
        </p:spPr>
      </p:pic>
      <p:sp>
        <p:nvSpPr>
          <p:cNvPr id="15" name="Text 9"/>
          <p:cNvSpPr/>
          <p:nvPr/>
        </p:nvSpPr>
        <p:spPr>
          <a:xfrm>
            <a:off x="9192816" y="4782145"/>
            <a:ext cx="2221944" cy="347186"/>
          </a:xfrm>
          <a:prstGeom prst="rect">
            <a:avLst/>
          </a:prstGeom>
          <a:noFill/>
          <a:ln/>
        </p:spPr>
        <p:txBody>
          <a:bodyPr wrap="none" rtlCol="0" anchor="t"/>
          <a:lstStyle/>
          <a:p>
            <a:pPr algn="l" indent="0" marL="0">
              <a:lnSpc>
                <a:spcPts val="2734"/>
              </a:lnSpc>
              <a:buNone/>
            </a:pPr>
            <a:r>
              <a:rPr lang="en-US" sz="2187" b="1" dirty="0">
                <a:solidFill>
                  <a:srgbClr val="DD785E"/>
                </a:solidFill>
                <a:latin typeface="Nunito" pitchFamily="34" charset="0"/>
                <a:ea typeface="Nunito" pitchFamily="34" charset="-122"/>
                <a:cs typeface="Nunito" pitchFamily="34" charset="-120"/>
              </a:rPr>
              <a:t>Agile Values</a:t>
            </a:r>
            <a:endParaRPr lang="en-US" sz="2187" dirty="0"/>
          </a:p>
        </p:txBody>
      </p:sp>
      <p:sp>
        <p:nvSpPr>
          <p:cNvPr id="16" name="Text 10"/>
          <p:cNvSpPr/>
          <p:nvPr/>
        </p:nvSpPr>
        <p:spPr>
          <a:xfrm>
            <a:off x="9192816" y="5351502"/>
            <a:ext cx="3089077" cy="1066205"/>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Build an environment that values collaboration, trust, transparency, and adaptability.</a:t>
            </a:r>
            <a:endParaRPr lang="en-US" sz="1750" dirty="0"/>
          </a:p>
        </p:txBody>
      </p:sp>
      <p:pic>
        <p:nvPicPr>
          <p:cNvPr id="17"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sp>
        <p:nvSpPr>
          <p:cNvPr id="4" name="Text 1"/>
          <p:cNvSpPr/>
          <p:nvPr/>
        </p:nvSpPr>
        <p:spPr>
          <a:xfrm>
            <a:off x="2348389" y="1548884"/>
            <a:ext cx="5288280"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Reaping the Benefits</a:t>
            </a:r>
            <a:endParaRPr lang="en-US" sz="4374" dirty="0"/>
          </a:p>
        </p:txBody>
      </p:sp>
      <p:sp>
        <p:nvSpPr>
          <p:cNvPr id="5" name="Shape 2"/>
          <p:cNvSpPr/>
          <p:nvPr/>
        </p:nvSpPr>
        <p:spPr>
          <a:xfrm>
            <a:off x="2348389" y="2861191"/>
            <a:ext cx="499943" cy="499943"/>
          </a:xfrm>
          <a:prstGeom prst="roundRect">
            <a:avLst>
              <a:gd name="adj" fmla="val 80001"/>
            </a:avLst>
          </a:prstGeom>
          <a:solidFill>
            <a:srgbClr val="00002E"/>
          </a:solidFill>
          <a:ln w="27742">
            <a:solidFill>
              <a:srgbClr val="F2B42D"/>
            </a:solidFill>
            <a:prstDash val="solid"/>
          </a:ln>
        </p:spPr>
      </p:sp>
      <p:sp>
        <p:nvSpPr>
          <p:cNvPr id="6" name="Text 3"/>
          <p:cNvSpPr/>
          <p:nvPr/>
        </p:nvSpPr>
        <p:spPr>
          <a:xfrm>
            <a:off x="2499241" y="2902863"/>
            <a:ext cx="198120" cy="416481"/>
          </a:xfrm>
          <a:prstGeom prst="rect">
            <a:avLst/>
          </a:prstGeom>
          <a:noFill/>
          <a:ln/>
        </p:spPr>
        <p:txBody>
          <a:bodyPr wrap="none" rtlCol="0" anchor="t"/>
          <a:lstStyle/>
          <a:p>
            <a:pPr algn="ctr" indent="0" marL="0">
              <a:lnSpc>
                <a:spcPts val="3281"/>
              </a:lnSpc>
              <a:buNone/>
            </a:pPr>
            <a:r>
              <a:rPr lang="en-US" sz="2624" b="1" dirty="0">
                <a:solidFill>
                  <a:srgbClr val="F2B42D"/>
                </a:solidFill>
                <a:latin typeface="Nunito" pitchFamily="34" charset="0"/>
                <a:ea typeface="Nunito" pitchFamily="34" charset="-122"/>
                <a:cs typeface="Nunito" pitchFamily="34" charset="-120"/>
              </a:rPr>
              <a:t>1</a:t>
            </a:r>
            <a:endParaRPr lang="en-US" sz="2624" dirty="0"/>
          </a:p>
        </p:txBody>
      </p:sp>
      <p:sp>
        <p:nvSpPr>
          <p:cNvPr id="7" name="Text 4"/>
          <p:cNvSpPr/>
          <p:nvPr/>
        </p:nvSpPr>
        <p:spPr>
          <a:xfrm>
            <a:off x="3070503" y="2937510"/>
            <a:ext cx="3429000" cy="347186"/>
          </a:xfrm>
          <a:prstGeom prst="rect">
            <a:avLst/>
          </a:prstGeom>
          <a:noFill/>
          <a:ln/>
        </p:spPr>
        <p:txBody>
          <a:bodyPr wrap="none" rtlCol="0" anchor="t"/>
          <a:lstStyle/>
          <a:p>
            <a:pPr indent="0" marL="0">
              <a:lnSpc>
                <a:spcPts val="2734"/>
              </a:lnSpc>
              <a:buNone/>
            </a:pPr>
            <a:r>
              <a:rPr lang="en-US" sz="2187" b="1" dirty="0">
                <a:solidFill>
                  <a:srgbClr val="F2B42D"/>
                </a:solidFill>
                <a:latin typeface="Nunito" pitchFamily="34" charset="0"/>
                <a:ea typeface="Nunito" pitchFamily="34" charset="-122"/>
                <a:cs typeface="Nunito" pitchFamily="34" charset="-120"/>
              </a:rPr>
              <a:t>Increased Speed to Market</a:t>
            </a:r>
            <a:endParaRPr lang="en-US" sz="2187" dirty="0"/>
          </a:p>
        </p:txBody>
      </p:sp>
      <p:sp>
        <p:nvSpPr>
          <p:cNvPr id="8" name="Text 5"/>
          <p:cNvSpPr/>
          <p:nvPr/>
        </p:nvSpPr>
        <p:spPr>
          <a:xfrm>
            <a:off x="3070503" y="3506867"/>
            <a:ext cx="4133612"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Agile practices enable faster product delivery and quicker response to market changes.</a:t>
            </a:r>
            <a:endParaRPr lang="en-US" sz="1750" dirty="0"/>
          </a:p>
        </p:txBody>
      </p:sp>
      <p:sp>
        <p:nvSpPr>
          <p:cNvPr id="9" name="Shape 6"/>
          <p:cNvSpPr/>
          <p:nvPr/>
        </p:nvSpPr>
        <p:spPr>
          <a:xfrm>
            <a:off x="7426285" y="2861191"/>
            <a:ext cx="499943" cy="499943"/>
          </a:xfrm>
          <a:prstGeom prst="roundRect">
            <a:avLst>
              <a:gd name="adj" fmla="val 80001"/>
            </a:avLst>
          </a:prstGeom>
          <a:solidFill>
            <a:srgbClr val="00002E"/>
          </a:solidFill>
          <a:ln w="27742">
            <a:solidFill>
              <a:srgbClr val="D7425E"/>
            </a:solidFill>
            <a:prstDash val="solid"/>
          </a:ln>
        </p:spPr>
      </p:sp>
      <p:sp>
        <p:nvSpPr>
          <p:cNvPr id="10" name="Text 7"/>
          <p:cNvSpPr/>
          <p:nvPr/>
        </p:nvSpPr>
        <p:spPr>
          <a:xfrm>
            <a:off x="7577138" y="2902863"/>
            <a:ext cx="198120" cy="416481"/>
          </a:xfrm>
          <a:prstGeom prst="rect">
            <a:avLst/>
          </a:prstGeom>
          <a:noFill/>
          <a:ln/>
        </p:spPr>
        <p:txBody>
          <a:bodyPr wrap="none" rtlCol="0" anchor="t"/>
          <a:lstStyle/>
          <a:p>
            <a:pPr algn="ctr" indent="0" marL="0">
              <a:lnSpc>
                <a:spcPts val="3281"/>
              </a:lnSpc>
              <a:buNone/>
            </a:pPr>
            <a:r>
              <a:rPr lang="en-US" sz="2624" b="1" dirty="0">
                <a:solidFill>
                  <a:srgbClr val="D7425E"/>
                </a:solidFill>
                <a:latin typeface="Nunito" pitchFamily="34" charset="0"/>
                <a:ea typeface="Nunito" pitchFamily="34" charset="-122"/>
                <a:cs typeface="Nunito" pitchFamily="34" charset="-120"/>
              </a:rPr>
              <a:t>2</a:t>
            </a:r>
            <a:endParaRPr lang="en-US" sz="2624" dirty="0"/>
          </a:p>
        </p:txBody>
      </p:sp>
      <p:sp>
        <p:nvSpPr>
          <p:cNvPr id="11" name="Text 8"/>
          <p:cNvSpPr/>
          <p:nvPr/>
        </p:nvSpPr>
        <p:spPr>
          <a:xfrm>
            <a:off x="8148399" y="2937510"/>
            <a:ext cx="2606040" cy="347186"/>
          </a:xfrm>
          <a:prstGeom prst="rect">
            <a:avLst/>
          </a:prstGeom>
          <a:noFill/>
          <a:ln/>
        </p:spPr>
        <p:txBody>
          <a:bodyPr wrap="none" rtlCol="0" anchor="t"/>
          <a:lstStyle/>
          <a:p>
            <a:pPr indent="0" marL="0">
              <a:lnSpc>
                <a:spcPts val="2734"/>
              </a:lnSpc>
              <a:buNone/>
            </a:pPr>
            <a:r>
              <a:rPr lang="en-US" sz="2187" b="1" dirty="0">
                <a:solidFill>
                  <a:srgbClr val="D7425E"/>
                </a:solidFill>
                <a:latin typeface="Nunito" pitchFamily="34" charset="0"/>
                <a:ea typeface="Nunito" pitchFamily="34" charset="-122"/>
                <a:cs typeface="Nunito" pitchFamily="34" charset="-120"/>
              </a:rPr>
              <a:t>Higher Team Morale</a:t>
            </a:r>
            <a:endParaRPr lang="en-US" sz="2187" dirty="0"/>
          </a:p>
        </p:txBody>
      </p:sp>
      <p:sp>
        <p:nvSpPr>
          <p:cNvPr id="12" name="Text 9"/>
          <p:cNvSpPr/>
          <p:nvPr/>
        </p:nvSpPr>
        <p:spPr>
          <a:xfrm>
            <a:off x="8148399" y="3506867"/>
            <a:ext cx="4133612"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Self-organizing teams, clear goals, and regular feedback boost morale and job satisfaction.</a:t>
            </a:r>
            <a:endParaRPr lang="en-US" sz="1750" dirty="0"/>
          </a:p>
        </p:txBody>
      </p:sp>
      <p:sp>
        <p:nvSpPr>
          <p:cNvPr id="13" name="Shape 10"/>
          <p:cNvSpPr/>
          <p:nvPr/>
        </p:nvSpPr>
        <p:spPr>
          <a:xfrm>
            <a:off x="2348389" y="4968835"/>
            <a:ext cx="499943" cy="499943"/>
          </a:xfrm>
          <a:prstGeom prst="roundRect">
            <a:avLst>
              <a:gd name="adj" fmla="val 80001"/>
            </a:avLst>
          </a:prstGeom>
          <a:solidFill>
            <a:srgbClr val="00002E"/>
          </a:solidFill>
          <a:ln w="27742">
            <a:solidFill>
              <a:srgbClr val="DD785E"/>
            </a:solidFill>
            <a:prstDash val="solid"/>
          </a:ln>
        </p:spPr>
      </p:sp>
      <p:sp>
        <p:nvSpPr>
          <p:cNvPr id="14" name="Text 11"/>
          <p:cNvSpPr/>
          <p:nvPr/>
        </p:nvSpPr>
        <p:spPr>
          <a:xfrm>
            <a:off x="2499241" y="5010507"/>
            <a:ext cx="198120" cy="416481"/>
          </a:xfrm>
          <a:prstGeom prst="rect">
            <a:avLst/>
          </a:prstGeom>
          <a:noFill/>
          <a:ln/>
        </p:spPr>
        <p:txBody>
          <a:bodyPr wrap="none" rtlCol="0" anchor="t"/>
          <a:lstStyle/>
          <a:p>
            <a:pPr algn="ctr" indent="0" marL="0">
              <a:lnSpc>
                <a:spcPts val="3281"/>
              </a:lnSpc>
              <a:buNone/>
            </a:pPr>
            <a:r>
              <a:rPr lang="en-US" sz="2624" b="1" dirty="0">
                <a:solidFill>
                  <a:srgbClr val="DD785E"/>
                </a:solidFill>
                <a:latin typeface="Nunito" pitchFamily="34" charset="0"/>
                <a:ea typeface="Nunito" pitchFamily="34" charset="-122"/>
                <a:cs typeface="Nunito" pitchFamily="34" charset="-120"/>
              </a:rPr>
              <a:t>3</a:t>
            </a:r>
            <a:endParaRPr lang="en-US" sz="2624" dirty="0"/>
          </a:p>
        </p:txBody>
      </p:sp>
      <p:sp>
        <p:nvSpPr>
          <p:cNvPr id="15" name="Text 12"/>
          <p:cNvSpPr/>
          <p:nvPr/>
        </p:nvSpPr>
        <p:spPr>
          <a:xfrm>
            <a:off x="3070503" y="5045154"/>
            <a:ext cx="2362200" cy="347186"/>
          </a:xfrm>
          <a:prstGeom prst="rect">
            <a:avLst/>
          </a:prstGeom>
          <a:noFill/>
          <a:ln/>
        </p:spPr>
        <p:txBody>
          <a:bodyPr wrap="none" rtlCol="0" anchor="t"/>
          <a:lstStyle/>
          <a:p>
            <a:pPr indent="0" marL="0">
              <a:lnSpc>
                <a:spcPts val="2734"/>
              </a:lnSpc>
              <a:buNone/>
            </a:pPr>
            <a:r>
              <a:rPr lang="en-US" sz="2187" b="1" dirty="0">
                <a:solidFill>
                  <a:srgbClr val="DD785E"/>
                </a:solidFill>
                <a:latin typeface="Nunito" pitchFamily="34" charset="0"/>
                <a:ea typeface="Nunito" pitchFamily="34" charset="-122"/>
                <a:cs typeface="Nunito" pitchFamily="34" charset="-120"/>
              </a:rPr>
              <a:t>Adaptive Planning</a:t>
            </a:r>
            <a:endParaRPr lang="en-US" sz="2187" dirty="0"/>
          </a:p>
        </p:txBody>
      </p:sp>
      <p:sp>
        <p:nvSpPr>
          <p:cNvPr id="16" name="Text 13"/>
          <p:cNvSpPr/>
          <p:nvPr/>
        </p:nvSpPr>
        <p:spPr>
          <a:xfrm>
            <a:off x="3070503" y="5614511"/>
            <a:ext cx="4133612"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Agile planning allows for adjustments and course corrections based on real-time insights.</a:t>
            </a:r>
            <a:endParaRPr lang="en-US" sz="1750" dirty="0"/>
          </a:p>
        </p:txBody>
      </p:sp>
      <p:sp>
        <p:nvSpPr>
          <p:cNvPr id="17" name="Shape 14"/>
          <p:cNvSpPr/>
          <p:nvPr/>
        </p:nvSpPr>
        <p:spPr>
          <a:xfrm>
            <a:off x="7426285" y="4968835"/>
            <a:ext cx="499943" cy="499943"/>
          </a:xfrm>
          <a:prstGeom prst="roundRect">
            <a:avLst>
              <a:gd name="adj" fmla="val 80001"/>
            </a:avLst>
          </a:prstGeom>
          <a:solidFill>
            <a:srgbClr val="00002E"/>
          </a:solidFill>
          <a:ln w="27742">
            <a:solidFill>
              <a:srgbClr val="48A8E2"/>
            </a:solidFill>
            <a:prstDash val="solid"/>
          </a:ln>
        </p:spPr>
      </p:sp>
      <p:sp>
        <p:nvSpPr>
          <p:cNvPr id="18" name="Text 15"/>
          <p:cNvSpPr/>
          <p:nvPr/>
        </p:nvSpPr>
        <p:spPr>
          <a:xfrm>
            <a:off x="7577138" y="5010507"/>
            <a:ext cx="198120" cy="416481"/>
          </a:xfrm>
          <a:prstGeom prst="rect">
            <a:avLst/>
          </a:prstGeom>
          <a:noFill/>
          <a:ln/>
        </p:spPr>
        <p:txBody>
          <a:bodyPr wrap="none" rtlCol="0" anchor="t"/>
          <a:lstStyle/>
          <a:p>
            <a:pPr algn="ctr" indent="0" marL="0">
              <a:lnSpc>
                <a:spcPts val="3281"/>
              </a:lnSpc>
              <a:buNone/>
            </a:pPr>
            <a:r>
              <a:rPr lang="en-US" sz="2624" b="1" dirty="0">
                <a:solidFill>
                  <a:srgbClr val="48A8E2"/>
                </a:solidFill>
                <a:latin typeface="Nunito" pitchFamily="34" charset="0"/>
                <a:ea typeface="Nunito" pitchFamily="34" charset="-122"/>
                <a:cs typeface="Nunito" pitchFamily="34" charset="-120"/>
              </a:rPr>
              <a:t>4</a:t>
            </a:r>
            <a:endParaRPr lang="en-US" sz="2624" dirty="0"/>
          </a:p>
        </p:txBody>
      </p:sp>
      <p:sp>
        <p:nvSpPr>
          <p:cNvPr id="19" name="Text 16"/>
          <p:cNvSpPr/>
          <p:nvPr/>
        </p:nvSpPr>
        <p:spPr>
          <a:xfrm>
            <a:off x="8148399" y="5045154"/>
            <a:ext cx="2221944" cy="347186"/>
          </a:xfrm>
          <a:prstGeom prst="rect">
            <a:avLst/>
          </a:prstGeom>
          <a:noFill/>
          <a:ln/>
        </p:spPr>
        <p:txBody>
          <a:bodyPr wrap="none" rtlCol="0" anchor="t"/>
          <a:lstStyle/>
          <a:p>
            <a:pPr indent="0" marL="0">
              <a:lnSpc>
                <a:spcPts val="2734"/>
              </a:lnSpc>
              <a:buNone/>
            </a:pPr>
            <a:r>
              <a:rPr lang="en-US" sz="2187" b="1" dirty="0">
                <a:solidFill>
                  <a:srgbClr val="48A8E2"/>
                </a:solidFill>
                <a:latin typeface="Nunito" pitchFamily="34" charset="0"/>
                <a:ea typeface="Nunito" pitchFamily="34" charset="-122"/>
                <a:cs typeface="Nunito" pitchFamily="34" charset="-120"/>
              </a:rPr>
              <a:t>Business Agility</a:t>
            </a:r>
            <a:endParaRPr lang="en-US" sz="2187" dirty="0"/>
          </a:p>
        </p:txBody>
      </p:sp>
      <p:sp>
        <p:nvSpPr>
          <p:cNvPr id="20" name="Text 17"/>
          <p:cNvSpPr/>
          <p:nvPr/>
        </p:nvSpPr>
        <p:spPr>
          <a:xfrm>
            <a:off x="8148399" y="5614511"/>
            <a:ext cx="4133612"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Agile organizations are better equipped to navigate uncertainty and seize new opportunities.</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2023-12-02T04:22:54Z</dcterms:created>
  <dcterms:modified xsi:type="dcterms:W3CDTF">2023-12-02T04:22:54Z</dcterms:modified>
</cp:coreProperties>
</file>